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8" r:id="rId1"/>
  </p:sldMasterIdLst>
  <p:sldIdLst>
    <p:sldId id="256" r:id="rId2"/>
    <p:sldId id="257" r:id="rId3"/>
    <p:sldId id="258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8/20/15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292EB412-E790-42EA-81FE-2925D3A43D91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0B385921-A91A-409C-921C-0E0EC1E750EC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0B385921-A91A-409C-921C-0E0EC1E750EC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Thursday, August 20,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Thursday, August 20,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8/20/15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B385921-A91A-409C-921C-0E0EC1E750EC}" type="datetime2">
              <a:rPr lang="en-US" smtClean="0"/>
              <a:t>Thursday, August 20, 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9" r:id="rId1"/>
    <p:sldLayoutId id="2147484180" r:id="rId2"/>
    <p:sldLayoutId id="2147484181" r:id="rId3"/>
    <p:sldLayoutId id="2147484182" r:id="rId4"/>
    <p:sldLayoutId id="2147484183" r:id="rId5"/>
    <p:sldLayoutId id="2147484184" r:id="rId6"/>
    <p:sldLayoutId id="2147484185" r:id="rId7"/>
    <p:sldLayoutId id="2147484186" r:id="rId8"/>
    <p:sldLayoutId id="2147484187" r:id="rId9"/>
    <p:sldLayoutId id="2147484188" r:id="rId10"/>
    <p:sldLayoutId id="2147484189" r:id="rId11"/>
    <p:sldLayoutId id="2147484190" r:id="rId12"/>
    <p:sldLayoutId id="2147484191" r:id="rId13"/>
    <p:sldLayoutId id="2147484192" r:id="rId14"/>
    <p:sldLayoutId id="2147484193" r:id="rId15"/>
    <p:sldLayoutId id="2147484194" r:id="rId1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ECCLESIOLOG</a:t>
            </a:r>
            <a:r>
              <a:rPr lang="en-US" dirty="0" smtClean="0"/>
              <a:t>ÍA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1196509"/>
          </a:xfrm>
        </p:spPr>
        <p:txBody>
          <a:bodyPr>
            <a:normAutofit/>
          </a:bodyPr>
          <a:lstStyle/>
          <a:p>
            <a:r>
              <a:rPr lang="en-US" dirty="0" err="1" smtClean="0"/>
              <a:t>Vers</a:t>
            </a:r>
            <a:r>
              <a:rPr lang="en-US" dirty="0" err="1" smtClean="0"/>
              <a:t>ículos</a:t>
            </a:r>
            <a:r>
              <a:rPr lang="en-US" dirty="0" smtClean="0"/>
              <a:t> de </a:t>
            </a:r>
            <a:r>
              <a:rPr lang="en-US" dirty="0" err="1" smtClean="0"/>
              <a:t>memoria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Romanos</a:t>
            </a:r>
            <a:r>
              <a:rPr lang="en-US" dirty="0" smtClean="0"/>
              <a:t> 12:5; 1Corintios 12: 13,15,21 </a:t>
            </a:r>
          </a:p>
          <a:p>
            <a:r>
              <a:rPr lang="en-US" dirty="0" err="1" smtClean="0"/>
              <a:t>G</a:t>
            </a:r>
            <a:r>
              <a:rPr lang="en-US" dirty="0" err="1" smtClean="0"/>
              <a:t>álatas</a:t>
            </a:r>
            <a:r>
              <a:rPr lang="en-US" dirty="0" smtClean="0"/>
              <a:t> 6:2; </a:t>
            </a:r>
            <a:r>
              <a:rPr lang="en-US" dirty="0" err="1" smtClean="0"/>
              <a:t>Efesios</a:t>
            </a:r>
            <a:r>
              <a:rPr lang="en-US" dirty="0" smtClean="0"/>
              <a:t> 4:11,12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934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62468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err="1"/>
              <a:t>Iglesia</a:t>
            </a:r>
            <a:r>
              <a:rPr lang="en-US" dirty="0"/>
              <a:t> Universal : </a:t>
            </a:r>
            <a:r>
              <a:rPr lang="en-US" dirty="0" err="1"/>
              <a:t>Términos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1866" y="1507067"/>
            <a:ext cx="8297333" cy="5164666"/>
          </a:xfrm>
        </p:spPr>
        <p:txBody>
          <a:bodyPr>
            <a:normAutofit fontScale="92500" lnSpcReduction="20000"/>
          </a:bodyPr>
          <a:lstStyle/>
          <a:p>
            <a:r>
              <a:rPr lang="es-MX" dirty="0"/>
              <a:t>Pero la palabra iglesia (en nuestros idiomas </a:t>
            </a:r>
            <a:r>
              <a:rPr lang="es-MX" dirty="0" smtClean="0"/>
              <a:t>occidentales como </a:t>
            </a:r>
            <a:r>
              <a:rPr lang="es-MX" dirty="0"/>
              <a:t>church) proviene de la palabra Griega </a:t>
            </a:r>
            <a:r>
              <a:rPr lang="es-MX" i="1" dirty="0"/>
              <a:t>Kuriakon </a:t>
            </a:r>
            <a:r>
              <a:rPr lang="es-MX" dirty="0"/>
              <a:t>que se usaba en esa época como derivado de ekklesia, para referirse a los lugares santos. Kuriakon significa Dedicado al Señor, refiriéndose a los edificios; kuriakon era un pobre reemplazo de ekklesia y  al traducirla al Latin se tomó el otro concepto que se refiere a edificios. </a:t>
            </a:r>
            <a:endParaRPr lang="en-US" dirty="0"/>
          </a:p>
          <a:p>
            <a:pPr lvl="0"/>
            <a:r>
              <a:rPr lang="es-ES_tradnl" b="1" u="sng" dirty="0"/>
              <a:t>El sentido original de Iglesia no está relacionada con edificios</a:t>
            </a:r>
            <a:r>
              <a:rPr lang="es-ES_tradnl" b="1" dirty="0"/>
              <a:t>,</a:t>
            </a:r>
            <a:r>
              <a:rPr lang="es-ES_tradnl" dirty="0"/>
              <a:t> </a:t>
            </a:r>
            <a:r>
              <a:rPr lang="es-ES_tradnl" b="1" u="sng" dirty="0"/>
              <a:t>sino con personas</a:t>
            </a:r>
            <a:r>
              <a:rPr lang="es-ES_tradnl" b="1" u="sng" dirty="0" smtClean="0"/>
              <a:t>.</a:t>
            </a:r>
            <a:endParaRPr lang="en-US" b="1" u="sng" dirty="0"/>
          </a:p>
          <a:p>
            <a:pPr lvl="0"/>
            <a:r>
              <a:rPr lang="es-ES_tradnl" dirty="0"/>
              <a:t>La Iglesia Universal involucra a todos los cristianos en el mundo que han nacido de nuevo.  (Fe, arrepentimiento y bautismo.  Hechos 2:38).  La membrecía se obtiene por el bautismo en el Espíritu Santo</a:t>
            </a:r>
            <a:r>
              <a:rPr lang="es-ES_tradnl" dirty="0" smtClean="0"/>
              <a:t>.</a:t>
            </a:r>
            <a:endParaRPr lang="en-US" dirty="0"/>
          </a:p>
          <a:p>
            <a:r>
              <a:rPr lang="es-ES_tradnl" dirty="0"/>
              <a:t>Destacar la diferencia entre creer en </a:t>
            </a:r>
            <a:r>
              <a:rPr lang="es-ES_tradnl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una iglesia viva compuesta por personas,  </a:t>
            </a:r>
            <a:r>
              <a:rPr lang="es-ES_tradnl" dirty="0"/>
              <a:t>y </a:t>
            </a:r>
            <a:r>
              <a:rPr lang="es-ES_tradnl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una iglesia muerta que es el edificio y la jerarquía. </a:t>
            </a:r>
            <a:r>
              <a:rPr lang="es-ES_tradnl" dirty="0"/>
              <a:t>(Dios es sólo para algunos, lugares para orar específicos, dicotomía del cristiano se acentúa, y también la religiosidad).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505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45544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Iglesia</a:t>
            </a:r>
            <a:r>
              <a:rPr lang="en-US" dirty="0" smtClean="0"/>
              <a:t> Local: </a:t>
            </a:r>
            <a:r>
              <a:rPr lang="en-US" dirty="0" err="1" smtClean="0"/>
              <a:t>Definici</a:t>
            </a:r>
            <a:r>
              <a:rPr lang="en-US" dirty="0" err="1" smtClean="0"/>
              <a:t>ón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7240" y="1811868"/>
            <a:ext cx="7909560" cy="4605866"/>
          </a:xfrm>
        </p:spPr>
        <p:txBody>
          <a:bodyPr>
            <a:normAutofit/>
          </a:bodyPr>
          <a:lstStyle/>
          <a:p>
            <a:r>
              <a:rPr lang="es-MX" i="1" dirty="0"/>
              <a:t>Definición:</a:t>
            </a:r>
            <a:r>
              <a:rPr lang="es-MX" dirty="0"/>
              <a:t> La iglesia se usa en el singular, refiriéndose a distintas proporciones de gente.  Pero la iglesia no está definida por el tamaño, o la </a:t>
            </a:r>
            <a:r>
              <a:rPr lang="es-MX" dirty="0" smtClean="0"/>
              <a:t>estructura</a:t>
            </a:r>
          </a:p>
          <a:p>
            <a:r>
              <a:rPr lang="es-MX" dirty="0" smtClean="0"/>
              <a:t>Juan </a:t>
            </a:r>
            <a:r>
              <a:rPr lang="es-MX" dirty="0"/>
              <a:t>3:16  El mensaje está dirigido al mundo.  </a:t>
            </a:r>
            <a:r>
              <a:rPr lang="es-MX" dirty="0" smtClean="0"/>
              <a:t>              Colosenses 1</a:t>
            </a:r>
            <a:r>
              <a:rPr lang="es-MX" dirty="0"/>
              <a:t>:18.  Se constituye la iglesia a nivel </a:t>
            </a:r>
            <a:r>
              <a:rPr lang="es-MX" dirty="0" smtClean="0"/>
              <a:t>mundial</a:t>
            </a:r>
            <a:r>
              <a:rPr lang="es-MX" dirty="0"/>
              <a:t> </a:t>
            </a:r>
            <a:endParaRPr lang="en-US" dirty="0"/>
          </a:p>
          <a:p>
            <a:pPr lvl="0"/>
            <a:r>
              <a:rPr lang="es-MX" dirty="0"/>
              <a:t>Hechos 9:31.  La iglesia referida es a nivel regional</a:t>
            </a:r>
            <a:r>
              <a:rPr lang="es-MX" dirty="0" smtClean="0"/>
              <a:t>.</a:t>
            </a:r>
            <a:endParaRPr lang="en-US" dirty="0"/>
          </a:p>
          <a:p>
            <a:pPr lvl="0"/>
            <a:r>
              <a:rPr lang="es-MX" dirty="0" smtClean="0"/>
              <a:t>1Corintios 1</a:t>
            </a:r>
            <a:r>
              <a:rPr lang="es-MX" dirty="0"/>
              <a:t>:2  Iglesia que pertenece a una ciudad</a:t>
            </a:r>
            <a:r>
              <a:rPr lang="es-MX" dirty="0" smtClean="0"/>
              <a:t>.</a:t>
            </a:r>
            <a:endParaRPr lang="en-US" dirty="0"/>
          </a:p>
          <a:p>
            <a:pPr lvl="0"/>
            <a:r>
              <a:rPr lang="es-MX" dirty="0"/>
              <a:t>Romanos 16:5,10, 11, 14, 23 La iglesia se reúne en hogares.  Y esos grupos pequeños también son denominados iglesia</a:t>
            </a:r>
            <a:r>
              <a:rPr lang="es-MX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403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45544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err="1"/>
              <a:t>Iglesia</a:t>
            </a:r>
            <a:r>
              <a:rPr lang="en-US" dirty="0"/>
              <a:t> Local: </a:t>
            </a:r>
            <a:r>
              <a:rPr lang="en-US" dirty="0" err="1"/>
              <a:t>Definición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3467" y="1591734"/>
            <a:ext cx="7874000" cy="4809066"/>
          </a:xfrm>
        </p:spPr>
        <p:txBody>
          <a:bodyPr>
            <a:normAutofit lnSpcReduction="10000"/>
          </a:bodyPr>
          <a:lstStyle/>
          <a:p>
            <a:pPr lvl="0"/>
            <a:r>
              <a:rPr lang="es-MX" sz="2800" dirty="0"/>
              <a:t>Mateo 18:20. </a:t>
            </a:r>
            <a:r>
              <a:rPr lang="es-ES_tradnl" sz="2800" dirty="0"/>
              <a:t>El tema central de este pasaje es sobre la disciplina en la Iglesia.  </a:t>
            </a:r>
            <a:r>
              <a:rPr lang="es-MX" sz="2800" dirty="0"/>
              <a:t>Dos o tres personas también son iglesia; tal vez no es una iglesia muy poderosa y no cumple con todas las funciones pero sigue siendo una iglesia. </a:t>
            </a:r>
            <a:endParaRPr lang="en-US" sz="2800" dirty="0"/>
          </a:p>
          <a:p>
            <a:r>
              <a:rPr lang="es-MX" sz="2800" dirty="0"/>
              <a:t>El problema de “ser” versus “ser una  buena” iglesia: El sólo hecho de estar dos o tres reunidos conforman una iglesia.  Pero el  caminar, hacer, cumplir las funciones de la iglesia eso es “ser una buena” iglesia.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587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45544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err="1"/>
              <a:t>Iglesia</a:t>
            </a:r>
            <a:r>
              <a:rPr lang="en-US" dirty="0"/>
              <a:t> Local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7240" y="1862668"/>
            <a:ext cx="7543800" cy="448733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Definici</a:t>
            </a:r>
            <a:r>
              <a:rPr lang="en-US" sz="2800" dirty="0" err="1" smtClean="0"/>
              <a:t>ón</a:t>
            </a:r>
            <a:r>
              <a:rPr lang="en-US" sz="2800" dirty="0" smtClean="0"/>
              <a:t> de </a:t>
            </a:r>
            <a:r>
              <a:rPr lang="en-US" sz="2800" dirty="0" err="1" smtClean="0"/>
              <a:t>Iglesia</a:t>
            </a:r>
            <a:r>
              <a:rPr lang="en-US" sz="2800" dirty="0" smtClean="0"/>
              <a:t> local </a:t>
            </a:r>
            <a:r>
              <a:rPr lang="en-US" sz="2800" dirty="0" err="1" smtClean="0"/>
              <a:t>basada</a:t>
            </a:r>
            <a:r>
              <a:rPr lang="en-US" sz="2800" dirty="0" smtClean="0"/>
              <a:t> en </a:t>
            </a:r>
            <a:r>
              <a:rPr lang="en-US" sz="2800" dirty="0" err="1" smtClean="0"/>
              <a:t>iglesia</a:t>
            </a:r>
            <a:r>
              <a:rPr lang="en-US" sz="2800" dirty="0" smtClean="0"/>
              <a:t> universal</a:t>
            </a:r>
          </a:p>
          <a:p>
            <a:r>
              <a:rPr lang="en-US" sz="2800" dirty="0" smtClean="0"/>
              <a:t>Los </a:t>
            </a:r>
            <a:r>
              <a:rPr lang="en-US" sz="2800" dirty="0" err="1" smtClean="0"/>
              <a:t>pasajes</a:t>
            </a:r>
            <a:r>
              <a:rPr lang="en-US" sz="2800" dirty="0" smtClean="0"/>
              <a:t> </a:t>
            </a:r>
            <a:r>
              <a:rPr lang="en-US" sz="2800" dirty="0" err="1" smtClean="0"/>
              <a:t>b</a:t>
            </a:r>
            <a:r>
              <a:rPr lang="en-US" sz="2800" dirty="0" err="1" smtClean="0"/>
              <a:t>íblicos</a:t>
            </a:r>
            <a:r>
              <a:rPr lang="en-US" sz="2800" dirty="0" smtClean="0"/>
              <a:t> con </a:t>
            </a:r>
            <a:r>
              <a:rPr lang="en-US" sz="2800" dirty="0" err="1" smtClean="0"/>
              <a:t>imperativos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vida</a:t>
            </a:r>
            <a:r>
              <a:rPr lang="en-US" sz="2800" dirty="0" smtClean="0"/>
              <a:t> en </a:t>
            </a:r>
            <a:r>
              <a:rPr lang="en-US" sz="2800" dirty="0" err="1" smtClean="0"/>
              <a:t>iglesia</a:t>
            </a:r>
            <a:r>
              <a:rPr lang="en-US" sz="2800" dirty="0" smtClean="0"/>
              <a:t> </a:t>
            </a:r>
            <a:r>
              <a:rPr lang="en-US" sz="2800" dirty="0" err="1" smtClean="0"/>
              <a:t>sólo</a:t>
            </a:r>
            <a:r>
              <a:rPr lang="en-US" sz="2800" dirty="0" smtClean="0"/>
              <a:t> </a:t>
            </a:r>
            <a:r>
              <a:rPr lang="en-US" sz="2800" dirty="0" err="1" smtClean="0"/>
              <a:t>pueden</a:t>
            </a:r>
            <a:r>
              <a:rPr lang="en-US" sz="2800" dirty="0" smtClean="0"/>
              <a:t> </a:t>
            </a:r>
            <a:r>
              <a:rPr lang="en-US" sz="2800" dirty="0" err="1" smtClean="0"/>
              <a:t>ser</a:t>
            </a:r>
            <a:r>
              <a:rPr lang="en-US" sz="2800" dirty="0" smtClean="0"/>
              <a:t> </a:t>
            </a:r>
            <a:r>
              <a:rPr lang="en-US" sz="2800" dirty="0" err="1" smtClean="0"/>
              <a:t>aplicados</a:t>
            </a:r>
            <a:r>
              <a:rPr lang="en-US" sz="2800" dirty="0" smtClean="0"/>
              <a:t> en </a:t>
            </a:r>
            <a:r>
              <a:rPr lang="en-US" sz="2800" dirty="0" err="1" smtClean="0"/>
              <a:t>iglesia</a:t>
            </a:r>
            <a:r>
              <a:rPr lang="en-US" sz="2800" dirty="0" smtClean="0"/>
              <a:t> local (</a:t>
            </a:r>
            <a:r>
              <a:rPr lang="en-US" sz="2800" dirty="0" err="1" smtClean="0"/>
              <a:t>Romanos</a:t>
            </a:r>
            <a:r>
              <a:rPr lang="en-US" sz="2800" dirty="0" smtClean="0"/>
              <a:t> 12; 1Corintios 12,14; </a:t>
            </a:r>
            <a:r>
              <a:rPr lang="en-US" sz="2800" dirty="0" err="1" smtClean="0"/>
              <a:t>Efesios</a:t>
            </a:r>
            <a:r>
              <a:rPr lang="en-US" sz="2800" dirty="0" smtClean="0"/>
              <a:t> 4), </a:t>
            </a:r>
            <a:r>
              <a:rPr lang="en-US" sz="2800" dirty="0" err="1" smtClean="0"/>
              <a:t>Enfoque</a:t>
            </a:r>
            <a:r>
              <a:rPr lang="en-US" sz="2800" dirty="0" smtClean="0"/>
              <a:t> en </a:t>
            </a:r>
            <a:r>
              <a:rPr lang="en-US" sz="2800" dirty="0" err="1" smtClean="0"/>
              <a:t>interacción</a:t>
            </a:r>
            <a:r>
              <a:rPr lang="en-US" sz="2800" dirty="0" smtClean="0"/>
              <a:t> entre </a:t>
            </a:r>
            <a:r>
              <a:rPr lang="en-US" sz="2800" dirty="0" err="1" smtClean="0"/>
              <a:t>miembros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Ninguna</a:t>
            </a:r>
            <a:r>
              <a:rPr lang="en-US" sz="2800" dirty="0" smtClean="0"/>
              <a:t> </a:t>
            </a:r>
            <a:r>
              <a:rPr lang="en-US" sz="2800" dirty="0" err="1" smtClean="0"/>
              <a:t>Estructura</a:t>
            </a:r>
            <a:r>
              <a:rPr lang="en-US" sz="2800" dirty="0" smtClean="0"/>
              <a:t> o </a:t>
            </a:r>
            <a:r>
              <a:rPr lang="en-US" sz="2800" dirty="0" err="1" smtClean="0"/>
              <a:t>política</a:t>
            </a:r>
            <a:r>
              <a:rPr lang="en-US" sz="2800" dirty="0" smtClean="0"/>
              <a:t>/</a:t>
            </a:r>
            <a:r>
              <a:rPr lang="en-US" sz="2800" dirty="0" err="1" smtClean="0"/>
              <a:t>tipo</a:t>
            </a:r>
            <a:r>
              <a:rPr lang="en-US" sz="2800" dirty="0" smtClean="0"/>
              <a:t> de </a:t>
            </a:r>
            <a:r>
              <a:rPr lang="en-US" sz="2800" dirty="0" err="1" smtClean="0"/>
              <a:t>gobierno</a:t>
            </a:r>
            <a:r>
              <a:rPr lang="en-US" sz="2800" dirty="0" smtClean="0"/>
              <a:t> </a:t>
            </a:r>
            <a:r>
              <a:rPr lang="en-US" sz="2800" dirty="0" err="1" smtClean="0"/>
              <a:t>fue</a:t>
            </a:r>
            <a:r>
              <a:rPr lang="en-US" sz="2800" dirty="0" smtClean="0"/>
              <a:t> dado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iglesia</a:t>
            </a:r>
            <a:r>
              <a:rPr lang="en-US" sz="2800" dirty="0" smtClean="0"/>
              <a:t> universal, </a:t>
            </a:r>
            <a:r>
              <a:rPr lang="en-US" sz="2800" dirty="0" err="1" smtClean="0"/>
              <a:t>más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la </a:t>
            </a:r>
            <a:r>
              <a:rPr lang="en-US" sz="2800" dirty="0" err="1" smtClean="0"/>
              <a:t>unidad</a:t>
            </a:r>
            <a:r>
              <a:rPr lang="en-US" sz="2800" dirty="0" smtClean="0"/>
              <a:t> </a:t>
            </a:r>
            <a:r>
              <a:rPr lang="en-US" sz="2800" dirty="0" err="1" smtClean="0"/>
              <a:t>por</a:t>
            </a:r>
            <a:r>
              <a:rPr lang="en-US" sz="2800" dirty="0" smtClean="0"/>
              <a:t> </a:t>
            </a:r>
            <a:r>
              <a:rPr lang="en-US" sz="2800" dirty="0" err="1" smtClean="0"/>
              <a:t>influencia</a:t>
            </a:r>
            <a:r>
              <a:rPr lang="en-US" sz="2800" dirty="0" smtClean="0"/>
              <a:t> de los </a:t>
            </a:r>
            <a:r>
              <a:rPr lang="en-US" sz="2800" dirty="0" err="1" smtClean="0"/>
              <a:t>apóstoles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a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vez</a:t>
            </a:r>
            <a:r>
              <a:rPr lang="en-US" sz="2800" dirty="0" smtClean="0"/>
              <a:t> </a:t>
            </a:r>
            <a:r>
              <a:rPr lang="en-US" sz="2800" dirty="0" err="1" smtClean="0"/>
              <a:t>plantaron</a:t>
            </a:r>
            <a:r>
              <a:rPr lang="en-US" sz="2800" dirty="0" smtClean="0"/>
              <a:t> </a:t>
            </a:r>
            <a:r>
              <a:rPr lang="en-US" sz="2800" dirty="0" err="1" smtClean="0"/>
              <a:t>iglesias</a:t>
            </a:r>
            <a:r>
              <a:rPr lang="en-US" sz="2800" dirty="0" smtClean="0"/>
              <a:t> locales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769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62468"/>
            <a:ext cx="7543800" cy="914400"/>
          </a:xfrm>
        </p:spPr>
        <p:txBody>
          <a:bodyPr/>
          <a:lstStyle/>
          <a:p>
            <a:r>
              <a:rPr lang="en-US" dirty="0" err="1"/>
              <a:t>Iglesia</a:t>
            </a:r>
            <a:r>
              <a:rPr lang="en-US" dirty="0"/>
              <a:t> Local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8000" y="1761068"/>
            <a:ext cx="8246533" cy="4555066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No </a:t>
            </a:r>
            <a:r>
              <a:rPr lang="en-US" sz="2800" dirty="0" err="1" smtClean="0"/>
              <a:t>existe</a:t>
            </a:r>
            <a:r>
              <a:rPr lang="en-US" sz="2800" dirty="0" smtClean="0"/>
              <a:t> </a:t>
            </a:r>
            <a:r>
              <a:rPr lang="en-US" sz="2800" dirty="0" err="1" smtClean="0"/>
              <a:t>definici</a:t>
            </a:r>
            <a:r>
              <a:rPr lang="en-US" sz="2800" dirty="0" err="1" smtClean="0"/>
              <a:t>ón</a:t>
            </a:r>
            <a:r>
              <a:rPr lang="en-US" sz="2800" dirty="0" smtClean="0"/>
              <a:t> </a:t>
            </a:r>
            <a:r>
              <a:rPr lang="en-US" sz="2800" dirty="0" err="1" smtClean="0"/>
              <a:t>restrictiva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construir</a:t>
            </a:r>
            <a:r>
              <a:rPr lang="en-US" sz="2800" dirty="0" smtClean="0"/>
              <a:t> </a:t>
            </a:r>
            <a:r>
              <a:rPr lang="en-US" sz="2800" dirty="0" err="1" smtClean="0"/>
              <a:t>una</a:t>
            </a:r>
            <a:r>
              <a:rPr lang="en-US" sz="2800" dirty="0" smtClean="0"/>
              <a:t> </a:t>
            </a:r>
            <a:r>
              <a:rPr lang="en-US" sz="2800" dirty="0" err="1" smtClean="0"/>
              <a:t>iglesia</a:t>
            </a:r>
            <a:endParaRPr lang="en-US" sz="2800" dirty="0" smtClean="0"/>
          </a:p>
          <a:p>
            <a:r>
              <a:rPr lang="en-US" sz="2800" dirty="0" err="1" smtClean="0"/>
              <a:t>Requisitos</a:t>
            </a:r>
            <a:r>
              <a:rPr lang="en-US" sz="2800" dirty="0" smtClean="0"/>
              <a:t> </a:t>
            </a:r>
            <a:r>
              <a:rPr lang="en-US" sz="2800" b="1" dirty="0" err="1" smtClean="0">
                <a:solidFill>
                  <a:srgbClr val="EBF98B"/>
                </a:solidFill>
              </a:rPr>
              <a:t>erróneos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ser</a:t>
            </a:r>
            <a:r>
              <a:rPr lang="en-US" sz="2800" dirty="0" smtClean="0"/>
              <a:t> </a:t>
            </a:r>
            <a:r>
              <a:rPr lang="en-US" sz="2800" dirty="0" err="1" smtClean="0"/>
              <a:t>llamados</a:t>
            </a:r>
            <a:r>
              <a:rPr lang="en-US" sz="2800" dirty="0" smtClean="0"/>
              <a:t> “</a:t>
            </a:r>
            <a:r>
              <a:rPr lang="en-US" sz="2800" dirty="0" err="1" smtClean="0"/>
              <a:t>iglesia</a:t>
            </a:r>
            <a:r>
              <a:rPr lang="en-US" sz="2800" dirty="0" smtClean="0"/>
              <a:t>”</a:t>
            </a:r>
          </a:p>
          <a:p>
            <a:pPr marL="0" indent="0">
              <a:buNone/>
            </a:pPr>
            <a:r>
              <a:rPr lang="es-MX" sz="2800" dirty="0" smtClean="0"/>
              <a:t>la </a:t>
            </a:r>
            <a:r>
              <a:rPr lang="es-MX" sz="2800" dirty="0"/>
              <a:t>observación de sacramentos, la presencia de un clérigo establecido debidamente, un gobierno </a:t>
            </a:r>
            <a:r>
              <a:rPr lang="es-MX" sz="2800" dirty="0" smtClean="0"/>
              <a:t>formal/central, </a:t>
            </a:r>
            <a:r>
              <a:rPr lang="es-MX" sz="2800" dirty="0"/>
              <a:t>una ministración a todas las </a:t>
            </a:r>
            <a:r>
              <a:rPr lang="es-MX" sz="2800" dirty="0" smtClean="0"/>
              <a:t>edades, edificios, etc.</a:t>
            </a:r>
          </a:p>
          <a:p>
            <a:pPr marL="0" indent="0">
              <a:buNone/>
            </a:pPr>
            <a:r>
              <a:rPr lang="es-MX" sz="2800" dirty="0" smtClean="0">
                <a:solidFill>
                  <a:schemeClr val="accent2">
                    <a:lumMod val="75000"/>
                  </a:schemeClr>
                </a:solidFill>
              </a:rPr>
              <a:t>*</a:t>
            </a:r>
            <a:r>
              <a:rPr lang="es-MX" sz="2800" i="1" dirty="0">
                <a:solidFill>
                  <a:schemeClr val="accent2">
                    <a:lumMod val="75000"/>
                  </a:schemeClr>
                </a:solidFill>
              </a:rPr>
              <a:t>¿Cuál es el motivo para construir todas estas condiciones adicionales?</a:t>
            </a:r>
            <a:endParaRPr lang="en-US" sz="2800" i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2057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719668"/>
            <a:ext cx="7543800" cy="914400"/>
          </a:xfrm>
        </p:spPr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Cu</a:t>
            </a:r>
            <a:r>
              <a:rPr lang="en-US" dirty="0" err="1" smtClean="0"/>
              <a:t>ándo</a:t>
            </a:r>
            <a:r>
              <a:rPr lang="en-US" dirty="0" smtClean="0"/>
              <a:t> </a:t>
            </a:r>
            <a:r>
              <a:rPr lang="en-US" dirty="0" err="1" smtClean="0"/>
              <a:t>comenzó</a:t>
            </a:r>
            <a:r>
              <a:rPr lang="en-US" dirty="0" smtClean="0"/>
              <a:t> la </a:t>
            </a:r>
            <a:r>
              <a:rPr lang="en-US" dirty="0" err="1" smtClean="0"/>
              <a:t>iglesia</a:t>
            </a:r>
            <a:r>
              <a:rPr lang="en-US" dirty="0" smtClean="0"/>
              <a:t>? </a:t>
            </a:r>
            <a:br>
              <a:rPr lang="en-US" dirty="0" smtClean="0"/>
            </a:br>
            <a:r>
              <a:rPr lang="en-US" dirty="0"/>
              <a:t>¿</a:t>
            </a:r>
            <a:r>
              <a:rPr lang="en-US" dirty="0" smtClean="0"/>
              <a:t>En el </a:t>
            </a:r>
            <a:r>
              <a:rPr lang="en-US" dirty="0" err="1" smtClean="0"/>
              <a:t>Antiguo</a:t>
            </a:r>
            <a:r>
              <a:rPr lang="en-US" dirty="0" smtClean="0"/>
              <a:t> </a:t>
            </a:r>
            <a:r>
              <a:rPr lang="en-US" dirty="0" err="1" smtClean="0"/>
              <a:t>Testamento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3467" y="1930400"/>
            <a:ext cx="8043333" cy="4639733"/>
          </a:xfrm>
        </p:spPr>
        <p:txBody>
          <a:bodyPr>
            <a:normAutofit fontScale="85000" lnSpcReduction="20000"/>
          </a:bodyPr>
          <a:lstStyle/>
          <a:p>
            <a:r>
              <a:rPr lang="es-ES_tradnl" sz="2600" dirty="0"/>
              <a:t>La “congregación” de Israel, fue la figura o la antesala de la Iglesia de Cristo en el Nuevo Testamento.  Ejemplo: el cordero de la pascua (Éxodo 12)</a:t>
            </a:r>
            <a:r>
              <a:rPr lang="es-ES_tradnl" sz="2600" dirty="0" smtClean="0"/>
              <a:t>.</a:t>
            </a:r>
            <a:r>
              <a:rPr lang="es-MX" sz="2600" dirty="0"/>
              <a:t> </a:t>
            </a:r>
            <a:endParaRPr lang="en-US" sz="2600" dirty="0"/>
          </a:p>
          <a:p>
            <a:r>
              <a:rPr lang="es-MX" sz="2600" dirty="0"/>
              <a:t>La teología reformada: Berkoft postula que la iglesia comenzó en el AT. Y es por eso que existe el día domingo, el clérigo, etc.  Basado en Hechos 7:38 &gt;&gt; La iglesia en el desierto&gt;&gt; refiriéndose a Moisés, ya existía una iglesia.  Basado en la traducción griega del AT (Septuaginta LXX).  </a:t>
            </a:r>
            <a:endParaRPr lang="en-US" sz="2600" dirty="0"/>
          </a:p>
          <a:p>
            <a:pPr marL="0" indent="0">
              <a:buNone/>
            </a:pPr>
            <a:r>
              <a:rPr lang="es-MX" sz="2600" dirty="0" smtClean="0"/>
              <a:t>   Objeci</a:t>
            </a:r>
            <a:r>
              <a:rPr lang="es-MX" sz="2600" dirty="0" smtClean="0"/>
              <a:t>ón: </a:t>
            </a:r>
            <a:r>
              <a:rPr lang="es-MX" sz="2600" dirty="0" smtClean="0"/>
              <a:t>Pero </a:t>
            </a:r>
            <a:r>
              <a:rPr lang="es-MX" sz="2600" dirty="0"/>
              <a:t>Lucas lo usó debido a que él sólo sabía </a:t>
            </a:r>
            <a:r>
              <a:rPr lang="es-MX" sz="2600" dirty="0" smtClean="0"/>
              <a:t>        griego </a:t>
            </a:r>
            <a:r>
              <a:rPr lang="es-MX" sz="2600" dirty="0"/>
              <a:t>y no hebreo.  </a:t>
            </a:r>
            <a:endParaRPr lang="es-MX" sz="2600" dirty="0" smtClean="0"/>
          </a:p>
          <a:p>
            <a:r>
              <a:rPr lang="es-MX" sz="2600" dirty="0" smtClean="0"/>
              <a:t>En </a:t>
            </a:r>
            <a:r>
              <a:rPr lang="es-MX" sz="2600" dirty="0"/>
              <a:t>Romanos 11:25 se </a:t>
            </a:r>
            <a:r>
              <a:rPr lang="es-MX" sz="2600" dirty="0">
                <a:solidFill>
                  <a:srgbClr val="BFDA0B"/>
                </a:solidFill>
              </a:rPr>
              <a:t>hace una diferencia entre Israel y la era de la Iglesia.</a:t>
            </a:r>
            <a:r>
              <a:rPr lang="es-MX" sz="2600" dirty="0"/>
              <a:t>  Por lo tanto es algo </a:t>
            </a:r>
            <a:r>
              <a:rPr lang="es-MX" sz="2600" dirty="0">
                <a:solidFill>
                  <a:srgbClr val="FFFF00"/>
                </a:solidFill>
              </a:rPr>
              <a:t>Nuevo</a:t>
            </a:r>
            <a:r>
              <a:rPr lang="es-MX" sz="2600" dirty="0"/>
              <a:t> y no proviene del AT.</a:t>
            </a:r>
            <a:endParaRPr lang="en-US" sz="26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832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719668"/>
            <a:ext cx="5640493" cy="914400"/>
          </a:xfrm>
        </p:spPr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iglesia</a:t>
            </a:r>
            <a:r>
              <a:rPr lang="en-US" dirty="0" smtClean="0"/>
              <a:t> </a:t>
            </a:r>
            <a:r>
              <a:rPr lang="en-US" dirty="0" err="1" smtClean="0"/>
              <a:t>comenz</a:t>
            </a:r>
            <a:r>
              <a:rPr lang="en-US" dirty="0" err="1" smtClean="0"/>
              <a:t>ó</a:t>
            </a:r>
            <a:r>
              <a:rPr lang="en-US" dirty="0" smtClean="0"/>
              <a:t> en el </a:t>
            </a:r>
            <a:r>
              <a:rPr lang="en-US" b="1" dirty="0" err="1" smtClean="0"/>
              <a:t>Día</a:t>
            </a:r>
            <a:r>
              <a:rPr lang="en-US" b="1" dirty="0" smtClean="0"/>
              <a:t> del </a:t>
            </a:r>
            <a:r>
              <a:rPr lang="en-US" b="1" dirty="0" err="1" smtClean="0"/>
              <a:t>Pentecostés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7240" y="1981200"/>
            <a:ext cx="7858760" cy="4555067"/>
          </a:xfrm>
        </p:spPr>
        <p:txBody>
          <a:bodyPr>
            <a:normAutofit/>
          </a:bodyPr>
          <a:lstStyle/>
          <a:p>
            <a:pPr lvl="0"/>
            <a:r>
              <a:rPr lang="es-MX" sz="2400" u="sng" dirty="0" smtClean="0"/>
              <a:t>Colosenses 1</a:t>
            </a:r>
            <a:r>
              <a:rPr lang="es-MX" sz="2400" u="sng" dirty="0"/>
              <a:t>:18  </a:t>
            </a:r>
            <a:r>
              <a:rPr lang="es-MX" sz="2400" dirty="0" smtClean="0"/>
              <a:t>Concepto nuevo: La </a:t>
            </a:r>
            <a:r>
              <a:rPr lang="es-MX" sz="2400" dirty="0"/>
              <a:t>iglesia es el cuerpo de Cristo</a:t>
            </a:r>
            <a:r>
              <a:rPr lang="es-MX" sz="2400" dirty="0" smtClean="0"/>
              <a:t>.</a:t>
            </a:r>
            <a:endParaRPr lang="en-US" sz="2400" dirty="0"/>
          </a:p>
          <a:p>
            <a:pPr lvl="0"/>
            <a:r>
              <a:rPr lang="es-MX" sz="2400" u="sng" dirty="0" smtClean="0"/>
              <a:t>1Corintios 12</a:t>
            </a:r>
            <a:r>
              <a:rPr lang="es-MX" sz="2400" u="sng" dirty="0"/>
              <a:t>:13 </a:t>
            </a:r>
            <a:r>
              <a:rPr lang="es-MX" sz="2400" dirty="0"/>
              <a:t>La persona se hace parte del Cuerpo de Cristo a través del Bautismo del Espíritu Santo.</a:t>
            </a:r>
            <a:r>
              <a:rPr lang="es-ES_tradnl" sz="2400" dirty="0"/>
              <a:t> </a:t>
            </a:r>
            <a:endParaRPr lang="es-ES_tradnl" sz="2400" dirty="0" smtClean="0"/>
          </a:p>
          <a:p>
            <a:pPr lvl="0"/>
            <a:r>
              <a:rPr lang="es-ES_tradnl" sz="2400" u="sng" dirty="0" smtClean="0"/>
              <a:t>Hechos </a:t>
            </a:r>
            <a:r>
              <a:rPr lang="es-ES_tradnl" sz="2400" u="sng" dirty="0"/>
              <a:t>2:37-39</a:t>
            </a:r>
            <a:r>
              <a:rPr lang="es-ES_tradnl" sz="2400" dirty="0"/>
              <a:t>.  (1) Oír, (2) Creer = fe, (3) Arrepentimiento, (4) bautismo en agua, (5) promesa del don del Espíritu Santo o Bautismo del Espíritu Santo (comienza con la conversión; el creyente es sumergido en el E.S el día que pide a JC que entre en su vida)</a:t>
            </a:r>
            <a:r>
              <a:rPr lang="es-ES_tradnl" sz="2400" dirty="0" smtClean="0"/>
              <a:t>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619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719668"/>
            <a:ext cx="5843693" cy="914400"/>
          </a:xfrm>
        </p:spPr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iglesia</a:t>
            </a:r>
            <a:r>
              <a:rPr lang="en-US" dirty="0"/>
              <a:t> </a:t>
            </a:r>
            <a:r>
              <a:rPr lang="en-US" dirty="0" err="1"/>
              <a:t>comenzó</a:t>
            </a:r>
            <a:r>
              <a:rPr lang="en-US" dirty="0"/>
              <a:t> en el </a:t>
            </a:r>
            <a:r>
              <a:rPr lang="en-US" b="1" dirty="0" err="1"/>
              <a:t>Día</a:t>
            </a:r>
            <a:r>
              <a:rPr lang="en-US" b="1" dirty="0"/>
              <a:t> del </a:t>
            </a:r>
            <a:r>
              <a:rPr lang="en-US" b="1" dirty="0" err="1"/>
              <a:t>Pentecostés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9" y="2192867"/>
            <a:ext cx="8009467" cy="4292599"/>
          </a:xfrm>
        </p:spPr>
        <p:txBody>
          <a:bodyPr>
            <a:normAutofit/>
          </a:bodyPr>
          <a:lstStyle/>
          <a:p>
            <a:pPr lvl="0"/>
            <a:r>
              <a:rPr lang="es-MX" sz="2400" u="sng" dirty="0"/>
              <a:t>Hechos 1:4-5; </a:t>
            </a:r>
            <a:r>
              <a:rPr lang="es-MX" sz="2400" u="sng" dirty="0" smtClean="0"/>
              <a:t>Juan 7</a:t>
            </a:r>
            <a:r>
              <a:rPr lang="es-MX" sz="2400" u="sng" dirty="0"/>
              <a:t>:39; </a:t>
            </a:r>
            <a:r>
              <a:rPr lang="es-MX" sz="2400" u="sng" dirty="0" smtClean="0"/>
              <a:t>Mateo 3</a:t>
            </a:r>
            <a:r>
              <a:rPr lang="es-MX" sz="2400" u="sng" dirty="0"/>
              <a:t>:11; Hechos 1:8  </a:t>
            </a:r>
            <a:r>
              <a:rPr lang="es-MX" sz="2400" dirty="0"/>
              <a:t>Y el Bautismo del Espíritu Santo no ocurrió hasta el día del Pentecostés.  Ese día el E.S. descendió sobre los discípulos.</a:t>
            </a:r>
            <a:endParaRPr lang="en-US" sz="2400" dirty="0"/>
          </a:p>
          <a:p>
            <a:pPr lvl="0"/>
            <a:r>
              <a:rPr lang="es-MX" sz="2400" u="sng" dirty="0" smtClean="0"/>
              <a:t>Hechos </a:t>
            </a:r>
            <a:r>
              <a:rPr lang="es-MX" sz="2400" u="sng" dirty="0"/>
              <a:t>2:1-4</a:t>
            </a:r>
            <a:r>
              <a:rPr lang="es-MX" sz="2400" dirty="0"/>
              <a:t>; Y hablaron en otras lenguas compartiendo el </a:t>
            </a:r>
            <a:r>
              <a:rPr lang="es-MX" sz="2400" dirty="0" smtClean="0"/>
              <a:t>evangelio </a:t>
            </a:r>
          </a:p>
          <a:p>
            <a:pPr lvl="0"/>
            <a:r>
              <a:rPr lang="es-MX" sz="2400" u="sng" dirty="0" smtClean="0"/>
              <a:t>Hechos </a:t>
            </a:r>
            <a:r>
              <a:rPr lang="es-MX" sz="2400" u="sng" dirty="0"/>
              <a:t>2:41-42</a:t>
            </a:r>
            <a:r>
              <a:rPr lang="es-MX" sz="2400" dirty="0"/>
              <a:t>; se unían a la iglesia a través del bautismo, se enseñaba la Palabra, comunión, partimiento del pan y oración 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6191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719668"/>
            <a:ext cx="7543800" cy="914400"/>
          </a:xfrm>
        </p:spPr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Prop</a:t>
            </a:r>
            <a:r>
              <a:rPr lang="en-US" dirty="0" err="1" smtClean="0"/>
              <a:t>ósito</a:t>
            </a:r>
            <a:r>
              <a:rPr lang="en-US" dirty="0" smtClean="0"/>
              <a:t> de la </a:t>
            </a:r>
            <a:r>
              <a:rPr lang="en-US" dirty="0" err="1" smtClean="0"/>
              <a:t>Iglesia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s-MX" b="1" i="1" dirty="0"/>
              <a:t>Conceptos errados</a:t>
            </a:r>
            <a:r>
              <a:rPr lang="en-US" dirty="0"/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015068"/>
            <a:ext cx="7874000" cy="4385732"/>
          </a:xfrm>
        </p:spPr>
        <p:txBody>
          <a:bodyPr>
            <a:normAutofit fontScale="92500"/>
          </a:bodyPr>
          <a:lstStyle/>
          <a:p>
            <a:pPr lvl="0"/>
            <a:r>
              <a:rPr lang="es-MX" dirty="0" smtClean="0"/>
              <a:t>La </a:t>
            </a:r>
            <a:r>
              <a:rPr lang="es-MX" dirty="0"/>
              <a:t>iglesia debiera hacer todo lo posible para santificar a la gente, y traer </a:t>
            </a:r>
            <a:r>
              <a:rPr lang="es-MX" dirty="0" smtClean="0"/>
              <a:t>sanidad/purificaci</a:t>
            </a:r>
            <a:r>
              <a:rPr lang="es-MX" dirty="0" smtClean="0"/>
              <a:t>ón</a:t>
            </a:r>
            <a:r>
              <a:rPr lang="es-MX" dirty="0" smtClean="0"/>
              <a:t> </a:t>
            </a:r>
            <a:r>
              <a:rPr lang="es-MX" dirty="0"/>
              <a:t>a través de la enseñanza y de la oración. </a:t>
            </a:r>
            <a:endParaRPr lang="es-MX" dirty="0" smtClean="0"/>
          </a:p>
          <a:p>
            <a:pPr marL="0" lvl="0" indent="0">
              <a:buNone/>
            </a:pPr>
            <a:r>
              <a:rPr lang="es-MX" i="1" u="sng" dirty="0" smtClean="0"/>
              <a:t>Cr</a:t>
            </a:r>
            <a:r>
              <a:rPr lang="es-MX" i="1" u="sng" dirty="0" smtClean="0"/>
              <a:t>ítica</a:t>
            </a:r>
            <a:r>
              <a:rPr lang="es-MX" dirty="0" smtClean="0"/>
              <a:t>: </a:t>
            </a:r>
            <a:r>
              <a:rPr lang="es-MX" dirty="0" smtClean="0"/>
              <a:t>La </a:t>
            </a:r>
            <a:r>
              <a:rPr lang="es-MX" dirty="0"/>
              <a:t>iglesia no está para ser un organismo que se mira hacia adentro constantemente</a:t>
            </a:r>
            <a:r>
              <a:rPr lang="es-MX" dirty="0" smtClean="0"/>
              <a:t>. No es el objetivo principal.</a:t>
            </a:r>
            <a:endParaRPr lang="en-US" dirty="0"/>
          </a:p>
          <a:p>
            <a:pPr lvl="0"/>
            <a:r>
              <a:rPr lang="es-MX" dirty="0"/>
              <a:t>Para adorar a Dios </a:t>
            </a:r>
            <a:endParaRPr lang="es-MX" dirty="0" smtClean="0"/>
          </a:p>
          <a:p>
            <a:pPr marL="0" lvl="0" indent="0">
              <a:buNone/>
            </a:pPr>
            <a:r>
              <a:rPr lang="es-MX" i="1" u="sng" dirty="0" smtClean="0"/>
              <a:t>Cr</a:t>
            </a:r>
            <a:r>
              <a:rPr lang="es-MX" i="1" u="sng" dirty="0" smtClean="0"/>
              <a:t>ítica</a:t>
            </a:r>
            <a:r>
              <a:rPr lang="es-MX" dirty="0" smtClean="0"/>
              <a:t> </a:t>
            </a:r>
            <a:r>
              <a:rPr lang="es-MX" dirty="0" smtClean="0"/>
              <a:t>(</a:t>
            </a:r>
            <a:r>
              <a:rPr lang="es-MX" dirty="0"/>
              <a:t>concepto de adoración equivocado).  </a:t>
            </a:r>
            <a:r>
              <a:rPr lang="es-MX" dirty="0">
                <a:solidFill>
                  <a:srgbClr val="BFDA0B"/>
                </a:solidFill>
              </a:rPr>
              <a:t>La adoración a Dios tiene que ver  con nuestro compromiso y servicio a Dios, en la vida cotidiana.</a:t>
            </a:r>
            <a:r>
              <a:rPr lang="es-MX" dirty="0"/>
              <a:t>  No tiene que ver con un estado de “trance”, levantar las manos, ni hablar en lenguas, ni aparentar ser más espirituales que otros cuando la iglesia se reúne para alabar.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7859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719668"/>
            <a:ext cx="7543800" cy="914400"/>
          </a:xfrm>
        </p:spPr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Propósito</a:t>
            </a:r>
            <a:r>
              <a:rPr lang="en-US" dirty="0"/>
              <a:t> de la </a:t>
            </a:r>
            <a:r>
              <a:rPr lang="en-US" dirty="0" err="1" smtClean="0"/>
              <a:t>Iglesia</a:t>
            </a:r>
            <a:r>
              <a:rPr lang="en-US" dirty="0" smtClean="0"/>
              <a:t>: </a:t>
            </a:r>
            <a:r>
              <a:rPr lang="en-US" b="1" i="1" dirty="0" err="1" smtClean="0"/>
              <a:t>Perspectiva</a:t>
            </a:r>
            <a:r>
              <a:rPr lang="en-US" b="1" i="1" dirty="0" smtClean="0"/>
              <a:t> </a:t>
            </a:r>
            <a:r>
              <a:rPr lang="en-US" b="1" i="1" dirty="0" err="1" smtClean="0"/>
              <a:t>b</a:t>
            </a:r>
            <a:r>
              <a:rPr lang="en-US" b="1" i="1" dirty="0" err="1" smtClean="0"/>
              <a:t>íblica</a:t>
            </a:r>
            <a:r>
              <a:rPr lang="en-US" b="1" i="1" dirty="0" smtClean="0"/>
              <a:t>: </a:t>
            </a:r>
            <a:r>
              <a:rPr lang="en-US" b="1" i="1" dirty="0" err="1" smtClean="0"/>
              <a:t>Escritura</a:t>
            </a:r>
            <a:endParaRPr lang="en-US" b="1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1067" y="1811868"/>
            <a:ext cx="8144933" cy="462280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s-MX" i="1" dirty="0"/>
              <a:t>Escritura:  </a:t>
            </a:r>
            <a:endParaRPr lang="en-US" dirty="0"/>
          </a:p>
          <a:p>
            <a:pPr lvl="0"/>
            <a:r>
              <a:rPr lang="es-MX" dirty="0" smtClean="0"/>
              <a:t>Romanos 12:</a:t>
            </a:r>
            <a:r>
              <a:rPr lang="es-MX" dirty="0"/>
              <a:t>1-2  “adoración </a:t>
            </a:r>
            <a:r>
              <a:rPr lang="es-MX" dirty="0" smtClean="0"/>
              <a:t>espiritual/ culto racional”</a:t>
            </a:r>
            <a:r>
              <a:rPr lang="es-ES_tradnl" dirty="0" smtClean="0"/>
              <a:t> </a:t>
            </a:r>
            <a:r>
              <a:rPr lang="es-ES_tradnl" dirty="0"/>
              <a:t>= Señorío de Cristo = Compromiso.</a:t>
            </a:r>
            <a:r>
              <a:rPr lang="es-MX" dirty="0"/>
              <a:t>  Una segunda decisión de compromiso con Cristo, tiene un costo servir a Cristo y de esta manera transformar nuestras mentes, actitudes etc</a:t>
            </a:r>
            <a:r>
              <a:rPr lang="es-MX" dirty="0" smtClean="0"/>
              <a:t>.</a:t>
            </a:r>
            <a:endParaRPr lang="en-US" dirty="0"/>
          </a:p>
          <a:p>
            <a:pPr lvl="0"/>
            <a:r>
              <a:rPr lang="es-MX" dirty="0" smtClean="0"/>
              <a:t>Mateo 28</a:t>
            </a:r>
            <a:r>
              <a:rPr lang="es-MX" dirty="0"/>
              <a:t>:18-20  Implica un trabajo activo por parte de la iglesia en evangelizar, enseñar y discipular</a:t>
            </a:r>
            <a:r>
              <a:rPr lang="es-MX" dirty="0" smtClean="0"/>
              <a:t>.</a:t>
            </a:r>
            <a:endParaRPr lang="en-US" dirty="0"/>
          </a:p>
          <a:p>
            <a:pPr lvl="0"/>
            <a:r>
              <a:rPr lang="es-MX" dirty="0"/>
              <a:t>Romanos 15:20  Es decir predicar a Cristo en todos los lugares, en forma constante</a:t>
            </a:r>
            <a:r>
              <a:rPr lang="es-MX" dirty="0" smtClean="0"/>
              <a:t>.</a:t>
            </a:r>
            <a:endParaRPr lang="en-US" dirty="0"/>
          </a:p>
          <a:p>
            <a:pPr lvl="0"/>
            <a:r>
              <a:rPr lang="es-MX" dirty="0"/>
              <a:t>Colosenses 1:28-29  Trabajo y lucho con el E.S. para llevar el evangelio y  la enseñanza a todos los seres humanos.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957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79400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</a:t>
            </a:r>
            <a:r>
              <a:rPr lang="en-US" dirty="0" err="1" smtClean="0"/>
              <a:t>é</a:t>
            </a:r>
            <a:r>
              <a:rPr lang="en-US" dirty="0" smtClean="0"/>
              <a:t> </a:t>
            </a:r>
            <a:r>
              <a:rPr lang="en-US" dirty="0" err="1" smtClean="0"/>
              <a:t>estudiar</a:t>
            </a:r>
            <a:r>
              <a:rPr lang="en-US" dirty="0" smtClean="0"/>
              <a:t> </a:t>
            </a:r>
            <a:r>
              <a:rPr lang="en-US" dirty="0" err="1" smtClean="0"/>
              <a:t>Ecclesiología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8667" y="2142039"/>
            <a:ext cx="8585200" cy="4224894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en-US" dirty="0" err="1" smtClean="0"/>
              <a:t>Premio</a:t>
            </a:r>
            <a:r>
              <a:rPr lang="en-US" dirty="0" smtClean="0"/>
              <a:t> </a:t>
            </a:r>
            <a:r>
              <a:rPr lang="en-US" dirty="0" err="1" smtClean="0"/>
              <a:t>asociado</a:t>
            </a:r>
            <a:r>
              <a:rPr lang="en-US" dirty="0" smtClean="0"/>
              <a:t> a </a:t>
            </a:r>
            <a:r>
              <a:rPr lang="en-US" dirty="0" err="1" smtClean="0"/>
              <a:t>c</a:t>
            </a:r>
            <a:r>
              <a:rPr lang="en-US" dirty="0" err="1" smtClean="0"/>
              <a:t>ómo</a:t>
            </a:r>
            <a:r>
              <a:rPr lang="en-US" dirty="0" smtClean="0"/>
              <a:t> </a:t>
            </a:r>
            <a:r>
              <a:rPr lang="en-US" dirty="0" err="1" smtClean="0"/>
              <a:t>construimos</a:t>
            </a:r>
            <a:r>
              <a:rPr lang="en-US" dirty="0" smtClean="0"/>
              <a:t> la </a:t>
            </a:r>
            <a:r>
              <a:rPr lang="en-US" dirty="0" err="1" smtClean="0"/>
              <a:t>iglesia</a:t>
            </a:r>
            <a:r>
              <a:rPr lang="en-US" dirty="0" smtClean="0"/>
              <a:t>:                 1Corintios 3:10-15</a:t>
            </a:r>
          </a:p>
          <a:p>
            <a:r>
              <a:rPr lang="en-US" dirty="0" err="1" smtClean="0"/>
              <a:t>Relación</a:t>
            </a:r>
            <a:r>
              <a:rPr lang="en-US" dirty="0" smtClean="0"/>
              <a:t> entre la </a:t>
            </a:r>
            <a:r>
              <a:rPr lang="en-US" dirty="0" err="1" smtClean="0"/>
              <a:t>ecclesiología</a:t>
            </a:r>
            <a:r>
              <a:rPr lang="en-US" dirty="0" smtClean="0"/>
              <a:t> y la </a:t>
            </a:r>
            <a:r>
              <a:rPr lang="en-US" dirty="0" err="1" smtClean="0"/>
              <a:t>soteriología:La</a:t>
            </a:r>
            <a:r>
              <a:rPr lang="en-US" dirty="0" smtClean="0"/>
              <a:t> forma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adopta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iglesia</a:t>
            </a:r>
            <a:r>
              <a:rPr lang="en-US" dirty="0" smtClean="0"/>
              <a:t> en un </a:t>
            </a:r>
            <a:r>
              <a:rPr lang="en-US" dirty="0" err="1" smtClean="0"/>
              <a:t>determinado</a:t>
            </a:r>
            <a:r>
              <a:rPr lang="en-US" dirty="0" smtClean="0"/>
              <a:t> </a:t>
            </a:r>
            <a:r>
              <a:rPr lang="en-US" dirty="0" err="1" smtClean="0"/>
              <a:t>lugar</a:t>
            </a:r>
            <a:r>
              <a:rPr lang="en-US" dirty="0" smtClean="0"/>
              <a:t> y </a:t>
            </a:r>
            <a:r>
              <a:rPr lang="en-US" dirty="0" err="1" smtClean="0"/>
              <a:t>tiempo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/>
              <a:t> </a:t>
            </a:r>
            <a:r>
              <a:rPr lang="en-US" dirty="0" err="1" smtClean="0"/>
              <a:t>obstaculizar</a:t>
            </a:r>
            <a:r>
              <a:rPr lang="en-US" dirty="0" smtClean="0"/>
              <a:t> la </a:t>
            </a:r>
            <a:r>
              <a:rPr lang="en-US" dirty="0" err="1" smtClean="0"/>
              <a:t>salvación</a:t>
            </a:r>
            <a:r>
              <a:rPr lang="en-US" dirty="0" smtClean="0"/>
              <a:t>, </a:t>
            </a:r>
            <a:r>
              <a:rPr lang="en-US" dirty="0" err="1" smtClean="0"/>
              <a:t>levanta</a:t>
            </a:r>
            <a:r>
              <a:rPr lang="en-US" dirty="0" smtClean="0"/>
              <a:t> </a:t>
            </a:r>
            <a:r>
              <a:rPr lang="en-US" dirty="0" err="1" smtClean="0"/>
              <a:t>barreras</a:t>
            </a:r>
            <a:r>
              <a:rPr lang="en-US" dirty="0" smtClean="0"/>
              <a:t> </a:t>
            </a:r>
            <a:r>
              <a:rPr lang="en-US" dirty="0" err="1" smtClean="0"/>
              <a:t>culturales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Ejemplos</a:t>
            </a:r>
            <a:r>
              <a:rPr lang="en-US" dirty="0" smtClean="0"/>
              <a:t> </a:t>
            </a:r>
            <a:r>
              <a:rPr lang="en-US" dirty="0" err="1" smtClean="0"/>
              <a:t>históricos</a:t>
            </a:r>
            <a:r>
              <a:rPr lang="en-US" dirty="0" smtClean="0"/>
              <a:t>: John Wesley, </a:t>
            </a:r>
            <a:r>
              <a:rPr lang="en-US" dirty="0" err="1" smtClean="0"/>
              <a:t>alteró</a:t>
            </a:r>
            <a:r>
              <a:rPr lang="en-US" dirty="0" smtClean="0"/>
              <a:t> la </a:t>
            </a:r>
            <a:r>
              <a:rPr lang="en-US" dirty="0" err="1" smtClean="0"/>
              <a:t>situación</a:t>
            </a:r>
            <a:r>
              <a:rPr lang="en-US" dirty="0" smtClean="0"/>
              <a:t> </a:t>
            </a:r>
            <a:r>
              <a:rPr lang="en-US" dirty="0" err="1" smtClean="0"/>
              <a:t>política</a:t>
            </a:r>
            <a:r>
              <a:rPr lang="en-US" dirty="0" smtClean="0"/>
              <a:t> de </a:t>
            </a:r>
            <a:r>
              <a:rPr lang="en-US" dirty="0" err="1" smtClean="0"/>
              <a:t>Inglaterra</a:t>
            </a:r>
            <a:r>
              <a:rPr lang="en-US" dirty="0" smtClean="0"/>
              <a:t>, al </a:t>
            </a:r>
            <a:r>
              <a:rPr lang="en-US" dirty="0" err="1" smtClean="0"/>
              <a:t>ocurrir</a:t>
            </a:r>
            <a:r>
              <a:rPr lang="en-US" dirty="0" smtClean="0"/>
              <a:t> la </a:t>
            </a:r>
            <a:r>
              <a:rPr lang="en-US" dirty="0" err="1" smtClean="0"/>
              <a:t>revolución</a:t>
            </a:r>
            <a:r>
              <a:rPr lang="en-US" dirty="0" smtClean="0"/>
              <a:t> y </a:t>
            </a:r>
            <a:r>
              <a:rPr lang="en-US" dirty="0" err="1" smtClean="0"/>
              <a:t>renovación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Escrituras</a:t>
            </a:r>
            <a:r>
              <a:rPr lang="en-US" dirty="0" smtClean="0"/>
              <a:t> y no </a:t>
            </a:r>
            <a:r>
              <a:rPr lang="en-US" dirty="0" err="1" smtClean="0"/>
              <a:t>por</a:t>
            </a:r>
            <a:r>
              <a:rPr lang="en-US" dirty="0" smtClean="0"/>
              <a:t> la </a:t>
            </a:r>
            <a:r>
              <a:rPr lang="en-US" dirty="0" err="1" smtClean="0"/>
              <a:t>guerra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en </a:t>
            </a:r>
            <a:r>
              <a:rPr lang="en-US" dirty="0" err="1" smtClean="0"/>
              <a:t>Revolución</a:t>
            </a:r>
            <a:r>
              <a:rPr lang="en-US" dirty="0" smtClean="0"/>
              <a:t> </a:t>
            </a:r>
            <a:r>
              <a:rPr lang="en-US" dirty="0" err="1" smtClean="0"/>
              <a:t>Francesa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Naturaleza</a:t>
            </a:r>
            <a:r>
              <a:rPr lang="en-US" dirty="0" smtClean="0"/>
              <a:t> </a:t>
            </a:r>
            <a:r>
              <a:rPr lang="en-US" dirty="0" err="1" smtClean="0"/>
              <a:t>humana</a:t>
            </a:r>
            <a:r>
              <a:rPr lang="en-US" dirty="0" smtClean="0"/>
              <a:t>: </a:t>
            </a:r>
            <a:r>
              <a:rPr lang="en-US" dirty="0" err="1" smtClean="0"/>
              <a:t>Necesidad</a:t>
            </a:r>
            <a:r>
              <a:rPr lang="en-US" dirty="0" smtClean="0"/>
              <a:t> </a:t>
            </a:r>
            <a:r>
              <a:rPr lang="en-US" dirty="0" err="1" smtClean="0"/>
              <a:t>intrínseca</a:t>
            </a:r>
            <a:r>
              <a:rPr lang="en-US" dirty="0" smtClean="0"/>
              <a:t> de </a:t>
            </a:r>
            <a:r>
              <a:rPr lang="en-US" dirty="0" err="1" smtClean="0"/>
              <a:t>formar</a:t>
            </a:r>
            <a:r>
              <a:rPr lang="en-US" dirty="0" smtClean="0"/>
              <a:t> </a:t>
            </a:r>
            <a:r>
              <a:rPr lang="en-US" dirty="0" err="1" smtClean="0"/>
              <a:t>iglesia</a:t>
            </a:r>
            <a:r>
              <a:rPr lang="en-US" dirty="0" smtClean="0"/>
              <a:t>, y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humano</a:t>
            </a:r>
            <a:r>
              <a:rPr lang="en-US" dirty="0" smtClean="0"/>
              <a:t> </a:t>
            </a:r>
            <a:r>
              <a:rPr lang="en-US" dirty="0" err="1" smtClean="0"/>
              <a:t>tiende</a:t>
            </a:r>
            <a:r>
              <a:rPr lang="en-US" dirty="0" smtClean="0"/>
              <a:t> a la </a:t>
            </a:r>
            <a:r>
              <a:rPr lang="en-US" dirty="0" err="1" smtClean="0"/>
              <a:t>pereza</a:t>
            </a:r>
            <a:r>
              <a:rPr lang="en-US" dirty="0" smtClean="0"/>
              <a:t> y no </a:t>
            </a:r>
            <a:r>
              <a:rPr lang="en-US" dirty="0" err="1" smtClean="0"/>
              <a:t>busca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solo.</a:t>
            </a:r>
          </a:p>
          <a:p>
            <a:pPr marL="1828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5078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1210725"/>
            <a:ext cx="8061960" cy="914400"/>
          </a:xfrm>
        </p:spPr>
        <p:txBody>
          <a:bodyPr/>
          <a:lstStyle/>
          <a:p>
            <a:r>
              <a:rPr lang="en-US" dirty="0"/>
              <a:t>El </a:t>
            </a:r>
            <a:r>
              <a:rPr lang="en-US" dirty="0" err="1"/>
              <a:t>Propósito</a:t>
            </a:r>
            <a:r>
              <a:rPr lang="en-US" dirty="0"/>
              <a:t> de la </a:t>
            </a:r>
            <a:r>
              <a:rPr lang="en-US" dirty="0" err="1"/>
              <a:t>Iglesia</a:t>
            </a:r>
            <a:r>
              <a:rPr lang="en-US" dirty="0"/>
              <a:t>: </a:t>
            </a:r>
            <a:r>
              <a:rPr lang="en-US" b="1" i="1" dirty="0" err="1"/>
              <a:t>Perspectiva</a:t>
            </a:r>
            <a:r>
              <a:rPr lang="en-US" b="1" i="1" dirty="0"/>
              <a:t> </a:t>
            </a:r>
            <a:r>
              <a:rPr lang="en-US" b="1" i="1" dirty="0" err="1"/>
              <a:t>bíblica</a:t>
            </a:r>
            <a:r>
              <a:rPr lang="en-US" b="1" i="1" dirty="0"/>
              <a:t>: 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>dos </a:t>
            </a:r>
            <a:r>
              <a:rPr lang="en-US" b="1" i="1" dirty="0" err="1" smtClean="0"/>
              <a:t>objetivos</a:t>
            </a:r>
            <a:r>
              <a:rPr lang="en-US" b="1" i="1" dirty="0" smtClean="0"/>
              <a:t> </a:t>
            </a:r>
            <a:r>
              <a:rPr lang="en-US" b="1" i="1" dirty="0" err="1" smtClean="0"/>
              <a:t>principales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7240" y="2937920"/>
            <a:ext cx="7807960" cy="3657599"/>
          </a:xfrm>
        </p:spPr>
        <p:txBody>
          <a:bodyPr>
            <a:normAutofit/>
          </a:bodyPr>
          <a:lstStyle/>
          <a:p>
            <a:pPr lvl="0"/>
            <a:r>
              <a:rPr lang="es-MX" sz="2800" b="1" dirty="0">
                <a:solidFill>
                  <a:srgbClr val="BFDA0B"/>
                </a:solidFill>
              </a:rPr>
              <a:t>Evangelismo</a:t>
            </a:r>
            <a:r>
              <a:rPr lang="es-MX" sz="2800" dirty="0"/>
              <a:t> </a:t>
            </a:r>
            <a:r>
              <a:rPr lang="es-MX" sz="2800" dirty="0" smtClean="0"/>
              <a:t>:  misiones </a:t>
            </a:r>
            <a:r>
              <a:rPr lang="es-MX" sz="2800" dirty="0"/>
              <a:t>(oración, dinero, ir y enviar) y plantación de iglesias (formar </a:t>
            </a:r>
            <a:r>
              <a:rPr lang="es-MX" sz="2800" dirty="0" smtClean="0"/>
              <a:t>líderes e irse para que contin</a:t>
            </a:r>
            <a:r>
              <a:rPr lang="es-MX" sz="2800" dirty="0" smtClean="0"/>
              <a:t>úen</a:t>
            </a:r>
            <a:r>
              <a:rPr lang="es-MX" sz="2800" dirty="0" smtClean="0"/>
              <a:t>)</a:t>
            </a:r>
            <a:r>
              <a:rPr lang="es-MX" sz="2800" dirty="0"/>
              <a:t> </a:t>
            </a:r>
            <a:endParaRPr lang="en-US" sz="2800" dirty="0"/>
          </a:p>
          <a:p>
            <a:pPr lvl="0"/>
            <a:r>
              <a:rPr lang="es-MX" sz="2800" b="1" dirty="0">
                <a:solidFill>
                  <a:srgbClr val="BFDA0B"/>
                </a:solidFill>
              </a:rPr>
              <a:t>Discipulado</a:t>
            </a:r>
            <a:r>
              <a:rPr lang="es-MX" sz="2800" dirty="0"/>
              <a:t>, relación </a:t>
            </a:r>
            <a:r>
              <a:rPr lang="es-MX" sz="2800" dirty="0" smtClean="0"/>
              <a:t>entre cristianos maduros y cristianos recientemente </a:t>
            </a:r>
            <a:r>
              <a:rPr lang="es-MX" sz="2800" dirty="0"/>
              <a:t>evangelizados. </a:t>
            </a:r>
            <a:r>
              <a:rPr lang="es-MX" sz="2800" dirty="0" smtClean="0"/>
              <a:t>Se </a:t>
            </a:r>
            <a:r>
              <a:rPr lang="es-MX" sz="2800" dirty="0"/>
              <a:t>modela la vida cristiana.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300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1447779"/>
            <a:ext cx="7583487" cy="1044388"/>
          </a:xfrm>
        </p:spPr>
        <p:txBody>
          <a:bodyPr/>
          <a:lstStyle/>
          <a:p>
            <a:pPr lvl="0"/>
            <a:r>
              <a:rPr lang="es-MX" b="1" dirty="0"/>
              <a:t>Metodología</a:t>
            </a:r>
            <a:r>
              <a:rPr lang="en-US" b="1" dirty="0"/>
              <a:t/>
            </a:r>
            <a:br>
              <a:rPr lang="en-US" b="1" dirty="0"/>
            </a:br>
            <a:r>
              <a:rPr lang="es-MX" b="1" i="1" dirty="0"/>
              <a:t>Relación entre la “estructura”  y la “espiritualidad”: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302924"/>
            <a:ext cx="7583487" cy="4208930"/>
          </a:xfrm>
        </p:spPr>
        <p:txBody>
          <a:bodyPr>
            <a:normAutofit lnSpcReduction="10000"/>
          </a:bodyPr>
          <a:lstStyle/>
          <a:p>
            <a:pPr lvl="0"/>
            <a:r>
              <a:rPr lang="es-MX" sz="2800" dirty="0" smtClean="0"/>
              <a:t>La </a:t>
            </a:r>
            <a:r>
              <a:rPr lang="es-MX" sz="2800" dirty="0"/>
              <a:t>estructura tiene que ver con la </a:t>
            </a:r>
            <a:r>
              <a:rPr lang="es-MX" sz="2800" i="1" dirty="0">
                <a:solidFill>
                  <a:srgbClr val="BFDA0B"/>
                </a:solidFill>
              </a:rPr>
              <a:t>forma</a:t>
            </a:r>
            <a:r>
              <a:rPr lang="es-MX" sz="2800" dirty="0"/>
              <a:t> de la iglesia</a:t>
            </a:r>
            <a:r>
              <a:rPr lang="es-MX" sz="2800" dirty="0" smtClean="0"/>
              <a:t>.</a:t>
            </a:r>
            <a:endParaRPr lang="en-US" sz="2800" dirty="0"/>
          </a:p>
          <a:p>
            <a:pPr lvl="0"/>
            <a:r>
              <a:rPr lang="en-US" sz="2800" dirty="0"/>
              <a:t>L</a:t>
            </a:r>
            <a:r>
              <a:rPr lang="es-MX" sz="2800" dirty="0" smtClean="0"/>
              <a:t>a </a:t>
            </a:r>
            <a:r>
              <a:rPr lang="es-MX" sz="2800" dirty="0"/>
              <a:t>espiritualidad tiene que ver con </a:t>
            </a:r>
            <a:r>
              <a:rPr lang="es-MX" sz="2800" dirty="0">
                <a:solidFill>
                  <a:srgbClr val="BFDA0B"/>
                </a:solidFill>
              </a:rPr>
              <a:t>la </a:t>
            </a:r>
            <a:r>
              <a:rPr lang="es-MX" sz="2800" i="1" dirty="0">
                <a:solidFill>
                  <a:srgbClr val="BFDA0B"/>
                </a:solidFill>
              </a:rPr>
              <a:t>vitalidad, salud espiritual, calidad y cantidad</a:t>
            </a:r>
            <a:r>
              <a:rPr lang="es-MX" sz="2800" dirty="0">
                <a:solidFill>
                  <a:srgbClr val="BFDA0B"/>
                </a:solidFill>
              </a:rPr>
              <a:t>. </a:t>
            </a:r>
            <a:endParaRPr lang="es-MX" sz="2800" dirty="0" smtClean="0">
              <a:solidFill>
                <a:srgbClr val="BFDA0B"/>
              </a:solidFill>
            </a:endParaRPr>
          </a:p>
          <a:p>
            <a:pPr lvl="0"/>
            <a:endParaRPr lang="es-MX" sz="2400" i="1" dirty="0"/>
          </a:p>
          <a:p>
            <a:pPr marL="0" lvl="0" indent="0">
              <a:buNone/>
            </a:pPr>
            <a:r>
              <a:rPr lang="es-MX" sz="2400" i="1" dirty="0" smtClean="0"/>
              <a:t>*</a:t>
            </a:r>
            <a:r>
              <a:rPr lang="es-MX" sz="2400" i="1" dirty="0"/>
              <a:t>Máxima: Una buena estructura no asegura vitalidad espiritual, y una mala estructura puede impedir la vitalidad espiritual.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928683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1600176"/>
            <a:ext cx="8144404" cy="1044388"/>
          </a:xfrm>
        </p:spPr>
        <p:txBody>
          <a:bodyPr/>
          <a:lstStyle/>
          <a:p>
            <a:pPr lvl="0"/>
            <a:r>
              <a:rPr lang="es-MX" b="1" i="1" dirty="0" smtClean="0"/>
              <a:t>¿</a:t>
            </a:r>
            <a:r>
              <a:rPr lang="es-MX" b="1" i="1" dirty="0"/>
              <a:t>Cuán obligados estamos a seguir el Nuevo Testamento en nuestras</a:t>
            </a:r>
            <a:r>
              <a:rPr lang="es-MX" b="1" dirty="0"/>
              <a:t> </a:t>
            </a:r>
            <a:r>
              <a:rPr lang="es-MX" b="1" i="1" dirty="0"/>
              <a:t>estructuras y métodos?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1" y="2302924"/>
            <a:ext cx="8415866" cy="420893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s-MX" sz="2800" b="1" i="1" u="sng" dirty="0"/>
              <a:t>Precepto</a:t>
            </a:r>
            <a:r>
              <a:rPr lang="es-MX" sz="2800" i="1" u="sng" dirty="0"/>
              <a:t>s</a:t>
            </a:r>
            <a:r>
              <a:rPr lang="es-MX" sz="2800" i="1" dirty="0"/>
              <a:t>: Comandos específicos para todos los </a:t>
            </a:r>
            <a:r>
              <a:rPr lang="es-MX" sz="2800" i="1" dirty="0" smtClean="0"/>
              <a:t>cristianos</a:t>
            </a:r>
            <a:r>
              <a:rPr lang="es-MX" sz="2800" dirty="0"/>
              <a:t> </a:t>
            </a:r>
            <a:endParaRPr lang="en-US" sz="2800" dirty="0"/>
          </a:p>
          <a:p>
            <a:pPr marL="0" lvl="0" indent="0">
              <a:buNone/>
            </a:pPr>
            <a:r>
              <a:rPr lang="es-MX" sz="2800" dirty="0" smtClean="0"/>
              <a:t>	Gran </a:t>
            </a:r>
            <a:r>
              <a:rPr lang="es-MX" sz="2800" dirty="0"/>
              <a:t>Comisión Mat.28:18-20.  Es un precepto </a:t>
            </a:r>
            <a:r>
              <a:rPr lang="es-MX" sz="2800" dirty="0" smtClean="0"/>
              <a:t>atemporal  	y </a:t>
            </a:r>
            <a:r>
              <a:rPr lang="es-MX" sz="2800" dirty="0"/>
              <a:t>universal.  No es una opción hecha </a:t>
            </a:r>
            <a:r>
              <a:rPr lang="es-MX" sz="2800" dirty="0" smtClean="0"/>
              <a:t>por el </a:t>
            </a:r>
            <a:r>
              <a:rPr lang="es-MX" sz="2800" dirty="0"/>
              <a:t>hombre, sino </a:t>
            </a:r>
            <a:r>
              <a:rPr lang="es-MX" sz="2800" dirty="0" smtClean="0"/>
              <a:t>mandato que </a:t>
            </a:r>
            <a:r>
              <a:rPr lang="es-MX" sz="2800" dirty="0"/>
              <a:t>está en la Biblia</a:t>
            </a:r>
            <a:r>
              <a:rPr lang="es-MX" sz="2800" dirty="0" smtClean="0"/>
              <a:t>.</a:t>
            </a:r>
            <a:endParaRPr lang="en-US" sz="2800" dirty="0"/>
          </a:p>
          <a:p>
            <a:pPr lvl="0"/>
            <a:r>
              <a:rPr lang="es-MX" sz="2800" b="1" i="1" u="sng" dirty="0"/>
              <a:t>Principios</a:t>
            </a:r>
            <a:r>
              <a:rPr lang="es-MX" sz="2800" i="1" dirty="0"/>
              <a:t>: Verdad amplia o ejemplo basado en la teología</a:t>
            </a:r>
            <a:r>
              <a:rPr lang="es-MX" sz="2800" i="1" dirty="0" smtClean="0"/>
              <a:t>.</a:t>
            </a:r>
            <a:endParaRPr lang="en-US" sz="2800" dirty="0"/>
          </a:p>
          <a:p>
            <a:pPr marL="0" lvl="0" indent="0">
              <a:buNone/>
            </a:pPr>
            <a:r>
              <a:rPr lang="es-MX" sz="2800" dirty="0" smtClean="0"/>
              <a:t>	Liderazgo </a:t>
            </a:r>
            <a:r>
              <a:rPr lang="es-MX" sz="2800" dirty="0"/>
              <a:t>compartido (plural)-  Hechos 14:23.  </a:t>
            </a:r>
            <a:r>
              <a:rPr lang="es-MX" sz="2800" dirty="0"/>
              <a:t>E</a:t>
            </a:r>
            <a:r>
              <a:rPr lang="es-MX" sz="2800" dirty="0" smtClean="0"/>
              <a:t>l l</a:t>
            </a:r>
            <a:r>
              <a:rPr lang="es-MX" sz="2800" dirty="0" smtClean="0"/>
              <a:t>íder tiene condición de hombre caído, y el enemigo lo engaña, mejor liderazgo pluralista.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04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1481645"/>
            <a:ext cx="7583487" cy="1044388"/>
          </a:xfrm>
        </p:spPr>
        <p:txBody>
          <a:bodyPr/>
          <a:lstStyle/>
          <a:p>
            <a:r>
              <a:rPr lang="es-MX" b="1" i="1" dirty="0"/>
              <a:t>¿Cuán obligados estamos a seguir el Nuevo Testamento en nuestras</a:t>
            </a:r>
            <a:r>
              <a:rPr lang="es-MX" b="1" dirty="0"/>
              <a:t> </a:t>
            </a:r>
            <a:r>
              <a:rPr lang="es-MX" b="1" i="1" dirty="0"/>
              <a:t>estructuras y métodos?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5597" y="2641584"/>
            <a:ext cx="8246004" cy="372535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MX" sz="2400" b="1" i="1" u="sng" dirty="0"/>
              <a:t>Ejemplos</a:t>
            </a:r>
            <a:r>
              <a:rPr lang="es-MX" sz="2400" i="1" dirty="0"/>
              <a:t>:</a:t>
            </a:r>
            <a:r>
              <a:rPr lang="es-MX" sz="2400" dirty="0"/>
              <a:t> </a:t>
            </a:r>
            <a:r>
              <a:rPr lang="es-MX" sz="2400" i="1" dirty="0"/>
              <a:t>Ejemplos basados en estrategia y/o conveniencia. </a:t>
            </a:r>
          </a:p>
          <a:p>
            <a:pPr marL="0" lvl="0" indent="0">
              <a:buNone/>
            </a:pPr>
            <a:r>
              <a:rPr lang="es-MX" sz="2400" dirty="0"/>
              <a:t>	No se aplica en áreas morales, no viola principios, existe 	libertad para buscar mejor estrategia cultural</a:t>
            </a:r>
            <a:endParaRPr lang="en-US" sz="2400" dirty="0"/>
          </a:p>
          <a:p>
            <a:pPr lvl="0"/>
            <a:r>
              <a:rPr lang="es-MX" sz="2400" dirty="0"/>
              <a:t>Velo en las mujeres: 1Corintios11:</a:t>
            </a:r>
            <a:r>
              <a:rPr lang="es-MX" sz="2400" dirty="0" smtClean="0"/>
              <a:t>5,6</a:t>
            </a:r>
            <a:endParaRPr lang="en-US" sz="2400" dirty="0"/>
          </a:p>
          <a:p>
            <a:pPr lvl="0"/>
            <a:r>
              <a:rPr lang="es-MX" sz="2400" dirty="0"/>
              <a:t>Iglesias hogares, o una iglesia central, o enseñanzas </a:t>
            </a:r>
            <a:r>
              <a:rPr lang="es-MX" sz="2400" dirty="0" smtClean="0"/>
              <a:t>públicas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86881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i="1" dirty="0"/>
              <a:t>Implementaciones prácticas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800" y="1828800"/>
            <a:ext cx="8077199" cy="4208930"/>
          </a:xfrm>
        </p:spPr>
        <p:txBody>
          <a:bodyPr>
            <a:normAutofit/>
          </a:bodyPr>
          <a:lstStyle/>
          <a:p>
            <a:pPr lvl="0"/>
            <a:r>
              <a:rPr lang="es-MX" i="1" dirty="0"/>
              <a:t>Vino</a:t>
            </a:r>
            <a:r>
              <a:rPr lang="es-MX" dirty="0"/>
              <a:t>&gt;&gt; Nunca cambia: evangelio.  Si cambia es herejía. </a:t>
            </a:r>
            <a:r>
              <a:rPr lang="es-ES" dirty="0"/>
              <a:t>Gálatas 1:8-9</a:t>
            </a:r>
            <a:r>
              <a:rPr lang="es-ES" dirty="0" smtClean="0"/>
              <a:t>.</a:t>
            </a:r>
            <a:endParaRPr lang="en-US" dirty="0"/>
          </a:p>
          <a:p>
            <a:pPr lvl="0"/>
            <a:r>
              <a:rPr lang="es-MX" i="1" dirty="0"/>
              <a:t>Odres/piel</a:t>
            </a:r>
            <a:r>
              <a:rPr lang="es-MX" dirty="0"/>
              <a:t>: Debe cambiar por definición, debido a los cambios culturales.  Esta es la estructura, y si no cambia se transforma en tradición y se torna irrelevante</a:t>
            </a:r>
            <a:r>
              <a:rPr lang="es-MX" dirty="0" smtClean="0"/>
              <a:t>.</a:t>
            </a:r>
            <a:endParaRPr lang="en-US" dirty="0"/>
          </a:p>
          <a:p>
            <a:pPr lvl="0"/>
            <a:r>
              <a:rPr lang="es-MX" i="1" dirty="0"/>
              <a:t>Estudiar la Historia de la Iglesia</a:t>
            </a:r>
            <a:r>
              <a:rPr lang="es-MX" dirty="0"/>
              <a:t>: La gente tiene la tendencia a no cambiar, lo cual no es bueno.</a:t>
            </a:r>
            <a:r>
              <a:rPr lang="es-ES_tradnl" dirty="0"/>
              <a:t>  Debemos aprender del pasado.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4466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MX" b="1" i="1" dirty="0"/>
              <a:t>Provisiones: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MX" dirty="0"/>
              <a:t>Líderes competentes espiritualmente y bíblicamente, que están para equipar a los creyentes para el trabajo del servicio. Efesios 4:11-13 (Ladrillos, muralla, derrumbe si son malos líderes</a:t>
            </a:r>
            <a:r>
              <a:rPr lang="es-MX" dirty="0" smtClean="0"/>
              <a:t>)</a:t>
            </a:r>
            <a:endParaRPr lang="en-US" dirty="0"/>
          </a:p>
          <a:p>
            <a:pPr lvl="0"/>
            <a:r>
              <a:rPr lang="es-MX" dirty="0"/>
              <a:t>Pequeñas reuniones que permiten relaciones personales y donde las necesidades de las personas (oración, amistad, aceptación, amor, etc.) pueden y deben ser saciadas  Colosenses 3:16-17; Efesios 4:</a:t>
            </a:r>
            <a:r>
              <a:rPr lang="es-MX" dirty="0" smtClean="0"/>
              <a:t>16</a:t>
            </a:r>
            <a:endParaRPr lang="en-US" dirty="0"/>
          </a:p>
          <a:p>
            <a:pPr lvl="0"/>
            <a:r>
              <a:rPr lang="es-MX" dirty="0"/>
              <a:t>Desarrollo de los dones espirituales 1Corintios12; Romanos 12; Efes.4; 1Ped.4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1122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Dones Espirituales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727201"/>
            <a:ext cx="7754937" cy="469053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s-MX" dirty="0"/>
              <a:t>¿Qué son los dones espirituales? 1Corintios12:4-7.  Habilidades espirituales y no talentos naturales; son entregados para construir la iglesia, y servir (excepto la habilidad de hablar en lenguas)</a:t>
            </a:r>
            <a:r>
              <a:rPr lang="es-MX" dirty="0" smtClean="0"/>
              <a:t>.</a:t>
            </a:r>
            <a:endParaRPr lang="en-US" dirty="0"/>
          </a:p>
          <a:p>
            <a:pPr lvl="0"/>
            <a:r>
              <a:rPr lang="es-MX" dirty="0"/>
              <a:t>¿Quiénes los tienen? 1Corintios12:7,11. CADA </a:t>
            </a:r>
            <a:r>
              <a:rPr lang="es-MX" dirty="0" smtClean="0"/>
              <a:t>CRISTIANO</a:t>
            </a:r>
            <a:endParaRPr lang="en-US" dirty="0"/>
          </a:p>
          <a:p>
            <a:pPr lvl="0"/>
            <a:r>
              <a:rPr lang="es-MX" dirty="0"/>
              <a:t>¿Cuántos dones existen? 1Corintios12:4-10.  Diversidad, variedad</a:t>
            </a:r>
            <a:r>
              <a:rPr lang="es-MX" dirty="0" smtClean="0"/>
              <a:t>.</a:t>
            </a:r>
            <a:endParaRPr lang="en-US" dirty="0"/>
          </a:p>
          <a:p>
            <a:pPr lvl="0"/>
            <a:r>
              <a:rPr lang="es-MX" dirty="0"/>
              <a:t>¿Quién decide la distribución de los dones? El Espíritu Santo. 1Corintios 12:</a:t>
            </a:r>
            <a:r>
              <a:rPr lang="es-MX" dirty="0" smtClean="0"/>
              <a:t>7,8,11</a:t>
            </a:r>
            <a:endParaRPr lang="en-US" dirty="0"/>
          </a:p>
          <a:p>
            <a:pPr lvl="0"/>
            <a:r>
              <a:rPr lang="es-MX" dirty="0"/>
              <a:t>Bases para la espiritualidad y la unidad. 1Corintios12:12-13.  Los dones espirituales </a:t>
            </a:r>
            <a:r>
              <a:rPr lang="es-MX" i="1" dirty="0"/>
              <a:t>no</a:t>
            </a:r>
            <a:r>
              <a:rPr lang="es-MX" dirty="0"/>
              <a:t> son la base para la espiritualidad y la unidad.  Las bases son el bautismo en el Espíritu Santo, el hecho que el Espíritu Santo mora en nosotros.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5481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958137" cy="1044388"/>
          </a:xfrm>
        </p:spPr>
        <p:txBody>
          <a:bodyPr/>
          <a:lstStyle/>
          <a:p>
            <a:r>
              <a:rPr lang="es-MX" b="1" dirty="0" smtClean="0"/>
              <a:t>Nivel </a:t>
            </a:r>
            <a:r>
              <a:rPr lang="es-MX" b="1" dirty="0"/>
              <a:t>de Participación en la Iglesia Local </a:t>
            </a:r>
            <a:r>
              <a:rPr lang="es-MX" b="1" dirty="0" smtClean="0"/>
              <a:t> </a:t>
            </a:r>
            <a:r>
              <a:rPr lang="es-MX" b="1" dirty="0"/>
              <a:t>Necesario y </a:t>
            </a:r>
            <a:r>
              <a:rPr lang="es-MX" b="1" dirty="0" smtClean="0"/>
              <a:t>Normativo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799"/>
            <a:ext cx="8076670" cy="469053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MX" b="1" i="1" dirty="0"/>
              <a:t>Respuesta de la Escritura: Tiene dos </a:t>
            </a:r>
            <a:r>
              <a:rPr lang="es-MX" b="1" i="1" dirty="0" smtClean="0"/>
              <a:t>aspectos</a:t>
            </a:r>
            <a:endParaRPr lang="en-US" dirty="0"/>
          </a:p>
          <a:p>
            <a:pPr lvl="0"/>
            <a:r>
              <a:rPr lang="es-MX" dirty="0"/>
              <a:t>Analogía al cuerpo humano.  1Corintios12: 12,13,20,27; Efes.4:</a:t>
            </a:r>
            <a:r>
              <a:rPr lang="es-MX" dirty="0" smtClean="0"/>
              <a:t>15,16</a:t>
            </a:r>
            <a:endParaRPr lang="en-US" dirty="0"/>
          </a:p>
          <a:p>
            <a:pPr lvl="0"/>
            <a:r>
              <a:rPr lang="es-MX" dirty="0"/>
              <a:t>¿Qué dice el Nuevo Testamento en cuanto a lo que debieran hacer libremente todos los cristianos</a:t>
            </a:r>
            <a:r>
              <a:rPr lang="es-MX" dirty="0" smtClean="0"/>
              <a:t>?</a:t>
            </a:r>
            <a:endParaRPr lang="en-US" dirty="0"/>
          </a:p>
          <a:p>
            <a:pPr lvl="1"/>
            <a:r>
              <a:rPr lang="es-MX" dirty="0"/>
              <a:t>Gálatas 6:2  Llevar las cargas entre nosotros: Para esto necesitamos estar lo suficientemente cercanos</a:t>
            </a:r>
            <a:r>
              <a:rPr lang="es-MX" dirty="0" smtClean="0"/>
              <a:t>.</a:t>
            </a:r>
            <a:endParaRPr lang="en-US" dirty="0"/>
          </a:p>
          <a:p>
            <a:pPr lvl="1"/>
            <a:r>
              <a:rPr lang="es-MX" dirty="0"/>
              <a:t>Romanos 12:15.   Empatía: Identificarnos con los demás, participación a nivel personal</a:t>
            </a:r>
            <a:r>
              <a:rPr lang="es-MX" dirty="0" smtClean="0"/>
              <a:t>.</a:t>
            </a:r>
            <a:endParaRPr lang="en-US" dirty="0"/>
          </a:p>
          <a:p>
            <a:pPr lvl="1"/>
            <a:r>
              <a:rPr lang="es-MX" dirty="0"/>
              <a:t>Hebreos 10:24,25.  Las reuniones son la forma de llevarnos a practicar amor</a:t>
            </a:r>
            <a:r>
              <a:rPr lang="es-MX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9232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8178270" cy="1044388"/>
          </a:xfrm>
        </p:spPr>
        <p:txBody>
          <a:bodyPr/>
          <a:lstStyle/>
          <a:p>
            <a:r>
              <a:rPr lang="es-MX" b="1" dirty="0"/>
              <a:t>Nivel de Participación en la Iglesia Local  Necesario y Normativo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828799"/>
            <a:ext cx="8042804" cy="4605867"/>
          </a:xfrm>
        </p:spPr>
        <p:txBody>
          <a:bodyPr>
            <a:normAutofit/>
          </a:bodyPr>
          <a:lstStyle/>
          <a:p>
            <a:pPr lvl="0"/>
            <a:r>
              <a:rPr lang="es-MX" dirty="0"/>
              <a:t>Santiago 5:16  Vulnerable y honesto. Confesión de nuestra intimidad para que nos puedan ayudar con oración y consejo, así Satanás no tenga más terreno para acusar.</a:t>
            </a:r>
            <a:endParaRPr lang="en-US" dirty="0"/>
          </a:p>
          <a:p>
            <a:pPr lvl="0"/>
            <a:r>
              <a:rPr lang="es-MX" dirty="0"/>
              <a:t>1Tesalonisenses 5:14  Exhortar, corregir, marcar los límites.</a:t>
            </a:r>
            <a:endParaRPr lang="en-US" dirty="0"/>
          </a:p>
          <a:p>
            <a:pPr lvl="0"/>
            <a:r>
              <a:rPr lang="es-MX" dirty="0"/>
              <a:t>Efesios 4:2,3   Soportar</a:t>
            </a:r>
            <a:endParaRPr lang="en-US" dirty="0"/>
          </a:p>
          <a:p>
            <a:pPr lvl="0"/>
            <a:r>
              <a:rPr lang="es-MX" dirty="0"/>
              <a:t>Romanos 12:3-5  Respeto por la diversidad y los dones distintos.  Nadie se mire en menos, ni se sienta más espiritual que otros.</a:t>
            </a:r>
            <a:endParaRPr lang="en-US" dirty="0"/>
          </a:p>
          <a:p>
            <a:pPr lvl="0"/>
            <a:r>
              <a:rPr lang="es-MX" dirty="0"/>
              <a:t>Hechos 2:42     ¿Cuánto? Todo lo que puedas, o hasta donde sea necesario.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4239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8093604" cy="1044388"/>
          </a:xfrm>
        </p:spPr>
        <p:txBody>
          <a:bodyPr/>
          <a:lstStyle/>
          <a:p>
            <a:r>
              <a:rPr lang="es-MX" b="1" dirty="0"/>
              <a:t>Nivel de Participación en la Iglesia Local  Necesario y Normativo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s-MX" dirty="0"/>
              <a:t>“No tengo tiempo”.  En realidad la persona tiene prioridades/valores distintos, y no es  un problema de horarios</a:t>
            </a:r>
            <a:r>
              <a:rPr lang="es-MX" dirty="0" smtClean="0"/>
              <a:t>.</a:t>
            </a:r>
            <a:endParaRPr lang="en-US" dirty="0"/>
          </a:p>
          <a:p>
            <a:pPr lvl="0"/>
            <a:r>
              <a:rPr lang="es-MX" dirty="0"/>
              <a:t>“Otros roles van a sufrir” Si no estamos involucrados, uno no podrá </a:t>
            </a:r>
            <a:r>
              <a:rPr lang="es-MX" dirty="0" smtClean="0"/>
              <a:t>cumplir un buen rol dentro de la sociedad y familia; ya que en la interacci</a:t>
            </a:r>
            <a:r>
              <a:rPr lang="es-MX" dirty="0" smtClean="0"/>
              <a:t>ón de la iglesia </a:t>
            </a:r>
            <a:r>
              <a:rPr lang="es-MX" dirty="0" smtClean="0"/>
              <a:t>se aprenden los principios que se aplican en la sociedad y familia. </a:t>
            </a:r>
          </a:p>
          <a:p>
            <a:pPr lvl="0"/>
            <a:r>
              <a:rPr lang="es-MX" smtClean="0"/>
              <a:t>“</a:t>
            </a:r>
            <a:r>
              <a:rPr lang="es-MX" dirty="0"/>
              <a:t>No soy del tipo de persona  </a:t>
            </a:r>
            <a:r>
              <a:rPr lang="es-MX"/>
              <a:t>de </a:t>
            </a:r>
            <a:r>
              <a:rPr lang="es-MX" smtClean="0"/>
              <a:t>´cuerpo´”. </a:t>
            </a:r>
            <a:r>
              <a:rPr lang="es-MX" dirty="0"/>
              <a:t>Actitud egoísta</a:t>
            </a:r>
            <a:r>
              <a:rPr lang="es-MX" dirty="0" smtClean="0"/>
              <a:t>;o miedo a </a:t>
            </a:r>
            <a:r>
              <a:rPr lang="es-MX" dirty="0"/>
              <a:t>las relaciones o </a:t>
            </a:r>
            <a:r>
              <a:rPr lang="es-MX" dirty="0" smtClean="0"/>
              <a:t>a ser </a:t>
            </a:r>
            <a:r>
              <a:rPr lang="es-MX" dirty="0"/>
              <a:t>vulnerables y débiles. Romanos 12:5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306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62468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Iglesia</a:t>
            </a:r>
            <a:r>
              <a:rPr lang="en-US" dirty="0" smtClean="0"/>
              <a:t> Universal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3467" y="1583268"/>
            <a:ext cx="7873999" cy="4478865"/>
          </a:xfrm>
        </p:spPr>
        <p:txBody>
          <a:bodyPr/>
          <a:lstStyle/>
          <a:p>
            <a:r>
              <a:rPr lang="en-US" dirty="0" err="1" smtClean="0"/>
              <a:t>Definici</a:t>
            </a:r>
            <a:r>
              <a:rPr lang="en-US" dirty="0" err="1" smtClean="0"/>
              <a:t>ón</a:t>
            </a:r>
            <a:r>
              <a:rPr lang="en-US" dirty="0" smtClean="0"/>
              <a:t>: </a:t>
            </a:r>
            <a:r>
              <a:rPr lang="en-US" dirty="0" err="1" smtClean="0"/>
              <a:t>Es</a:t>
            </a:r>
            <a:r>
              <a:rPr lang="en-US" dirty="0" smtClean="0"/>
              <a:t> el </a:t>
            </a:r>
            <a:r>
              <a:rPr lang="en-US" dirty="0" err="1" smtClean="0"/>
              <a:t>Cuerpo</a:t>
            </a:r>
            <a:r>
              <a:rPr lang="en-US" dirty="0" smtClean="0"/>
              <a:t> de Cristo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Corintios</a:t>
            </a:r>
            <a:r>
              <a:rPr lang="en-US" dirty="0" smtClean="0"/>
              <a:t> 12:13</a:t>
            </a:r>
          </a:p>
          <a:p>
            <a:r>
              <a:rPr lang="en-US" dirty="0" err="1" smtClean="0"/>
              <a:t>Romanos</a:t>
            </a:r>
            <a:r>
              <a:rPr lang="en-US" dirty="0" smtClean="0"/>
              <a:t> 12:4-5 1Corintios 12:11,18,27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* </a:t>
            </a:r>
            <a:r>
              <a:rPr lang="en-US" dirty="0" err="1" smtClean="0"/>
              <a:t>Punto</a:t>
            </a:r>
            <a:r>
              <a:rPr lang="en-US" dirty="0" smtClean="0"/>
              <a:t> clave, </a:t>
            </a:r>
            <a:r>
              <a:rPr lang="en-US" dirty="0" err="1" smtClean="0"/>
              <a:t>cualquiera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experimente</a:t>
            </a:r>
            <a:r>
              <a:rPr lang="en-US" dirty="0" smtClean="0"/>
              <a:t> el </a:t>
            </a:r>
            <a:r>
              <a:rPr lang="en-US" dirty="0" err="1" smtClean="0"/>
              <a:t>bautismo</a:t>
            </a:r>
            <a:r>
              <a:rPr lang="en-US" dirty="0" smtClean="0"/>
              <a:t> del </a:t>
            </a:r>
            <a:r>
              <a:rPr lang="en-US" dirty="0" err="1" smtClean="0"/>
              <a:t>Esp</a:t>
            </a:r>
            <a:r>
              <a:rPr lang="en-US" dirty="0" err="1" smtClean="0"/>
              <a:t>íritu</a:t>
            </a:r>
            <a:r>
              <a:rPr lang="en-US" dirty="0" smtClean="0"/>
              <a:t> Santo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miembro</a:t>
            </a:r>
            <a:r>
              <a:rPr lang="en-US" dirty="0" smtClean="0"/>
              <a:t> de la </a:t>
            </a:r>
            <a:r>
              <a:rPr lang="en-US" dirty="0" err="1" smtClean="0"/>
              <a:t>Iglesia</a:t>
            </a:r>
            <a:r>
              <a:rPr lang="en-US" dirty="0" smtClean="0"/>
              <a:t> Universal.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5145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289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172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217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73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62468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err="1"/>
              <a:t>Iglesia</a:t>
            </a:r>
            <a:r>
              <a:rPr lang="en-US" dirty="0"/>
              <a:t> Universal : </a:t>
            </a:r>
            <a:r>
              <a:rPr lang="en-US" dirty="0" err="1" smtClean="0"/>
              <a:t>T</a:t>
            </a:r>
            <a:r>
              <a:rPr lang="en-US" dirty="0" err="1" smtClean="0"/>
              <a:t>érminos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8001" y="1397011"/>
            <a:ext cx="8195732" cy="4682056"/>
          </a:xfrm>
        </p:spPr>
        <p:txBody>
          <a:bodyPr>
            <a:normAutofit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iglesia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realidad</a:t>
            </a:r>
            <a:r>
              <a:rPr lang="en-US" dirty="0" smtClean="0"/>
              <a:t> fundamental de la </a:t>
            </a:r>
            <a:r>
              <a:rPr lang="en-US" dirty="0" err="1" smtClean="0"/>
              <a:t>fe</a:t>
            </a:r>
            <a:r>
              <a:rPr lang="en-US" dirty="0" smtClean="0"/>
              <a:t> </a:t>
            </a:r>
            <a:r>
              <a:rPr lang="en-US" dirty="0" err="1" smtClean="0"/>
              <a:t>cristiana</a:t>
            </a:r>
            <a:r>
              <a:rPr lang="en-US" dirty="0" smtClean="0"/>
              <a:t>.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Escritura</a:t>
            </a:r>
            <a:r>
              <a:rPr lang="en-US" dirty="0" smtClean="0"/>
              <a:t> la </a:t>
            </a:r>
            <a:r>
              <a:rPr lang="en-US" dirty="0" err="1" smtClean="0"/>
              <a:t>presenta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: Pueblo de Dios (1 Pedro 2:9), </a:t>
            </a:r>
            <a:r>
              <a:rPr lang="en-US" dirty="0" err="1" smtClean="0"/>
              <a:t>Comuni</a:t>
            </a:r>
            <a:r>
              <a:rPr lang="en-US" dirty="0" err="1" smtClean="0"/>
              <a:t>ón</a:t>
            </a:r>
            <a:r>
              <a:rPr lang="en-US" dirty="0" smtClean="0"/>
              <a:t> con el </a:t>
            </a:r>
            <a:r>
              <a:rPr lang="en-US" dirty="0" err="1" smtClean="0"/>
              <a:t>Espíritu</a:t>
            </a:r>
            <a:r>
              <a:rPr lang="en-US" dirty="0" smtClean="0"/>
              <a:t> Santo, </a:t>
            </a:r>
            <a:r>
              <a:rPr lang="en-US" dirty="0" err="1"/>
              <a:t>C</a:t>
            </a:r>
            <a:r>
              <a:rPr lang="en-US" dirty="0" err="1" smtClean="0"/>
              <a:t>omunidad</a:t>
            </a:r>
            <a:r>
              <a:rPr lang="en-US" dirty="0" smtClean="0"/>
              <a:t>, </a:t>
            </a:r>
            <a:r>
              <a:rPr lang="en-US" dirty="0" err="1"/>
              <a:t>C</a:t>
            </a:r>
            <a:r>
              <a:rPr lang="en-US" dirty="0" err="1" smtClean="0"/>
              <a:t>uerpo</a:t>
            </a:r>
            <a:r>
              <a:rPr lang="en-US" dirty="0" smtClean="0"/>
              <a:t> de Cristo.</a:t>
            </a:r>
          </a:p>
          <a:p>
            <a:r>
              <a:rPr lang="en-US" dirty="0" err="1" smtClean="0"/>
              <a:t>Ekklesia</a:t>
            </a:r>
            <a:r>
              <a:rPr lang="en-US" dirty="0" smtClean="0"/>
              <a:t> (en </a:t>
            </a:r>
            <a:r>
              <a:rPr lang="en-US" dirty="0" err="1" smtClean="0"/>
              <a:t>griego</a:t>
            </a:r>
            <a:r>
              <a:rPr lang="en-US" dirty="0" smtClean="0"/>
              <a:t>) </a:t>
            </a:r>
          </a:p>
          <a:p>
            <a:pPr marL="0" indent="0">
              <a:buNone/>
            </a:pPr>
            <a:r>
              <a:rPr lang="en-US" dirty="0" err="1" smtClean="0"/>
              <a:t>Ek</a:t>
            </a:r>
            <a:r>
              <a:rPr lang="en-US" dirty="0" smtClean="0"/>
              <a:t>&gt;&gt; </a:t>
            </a:r>
            <a:r>
              <a:rPr lang="en-US" dirty="0" err="1" smtClean="0"/>
              <a:t>Afuera</a:t>
            </a:r>
            <a:r>
              <a:rPr lang="en-US" dirty="0" smtClean="0"/>
              <a:t> de                 </a:t>
            </a:r>
            <a:r>
              <a:rPr lang="en-US" dirty="0" err="1" smtClean="0"/>
              <a:t>Kleo</a:t>
            </a:r>
            <a:r>
              <a:rPr lang="en-US" dirty="0" smtClean="0"/>
              <a:t> &gt;&gt;</a:t>
            </a:r>
            <a:r>
              <a:rPr lang="en-US" dirty="0" err="1" smtClean="0"/>
              <a:t>llamados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Los </a:t>
            </a:r>
            <a:r>
              <a:rPr lang="en-US" dirty="0" err="1" smtClean="0"/>
              <a:t>llamados</a:t>
            </a:r>
            <a:r>
              <a:rPr lang="en-US" dirty="0" smtClean="0"/>
              <a:t> a </a:t>
            </a:r>
            <a:r>
              <a:rPr lang="en-US" dirty="0" err="1" smtClean="0"/>
              <a:t>fuera</a:t>
            </a:r>
            <a:r>
              <a:rPr lang="en-US" dirty="0" smtClean="0"/>
              <a:t> de = </a:t>
            </a:r>
            <a:r>
              <a:rPr lang="en-US" dirty="0" err="1" smtClean="0"/>
              <a:t>Asamblea</a:t>
            </a:r>
            <a:r>
              <a:rPr lang="en-US" dirty="0" smtClean="0"/>
              <a:t> = </a:t>
            </a:r>
            <a:r>
              <a:rPr lang="en-US" dirty="0" err="1" smtClean="0"/>
              <a:t>congregaci</a:t>
            </a:r>
            <a:r>
              <a:rPr lang="en-US" dirty="0" err="1" smtClean="0"/>
              <a:t>ón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Hebreos</a:t>
            </a:r>
            <a:r>
              <a:rPr lang="en-US" dirty="0" smtClean="0"/>
              <a:t> 2:12 se </a:t>
            </a:r>
            <a:r>
              <a:rPr lang="en-US" dirty="0" err="1" smtClean="0"/>
              <a:t>usa</a:t>
            </a:r>
            <a:r>
              <a:rPr lang="en-US" dirty="0" smtClean="0"/>
              <a:t> </a:t>
            </a:r>
            <a:r>
              <a:rPr lang="en-US" dirty="0" err="1" smtClean="0"/>
              <a:t>Ekklesia</a:t>
            </a:r>
            <a:r>
              <a:rPr lang="en-US" dirty="0" smtClean="0"/>
              <a:t> y se traduce </a:t>
            </a:r>
            <a:r>
              <a:rPr lang="en-US" dirty="0" err="1" smtClean="0"/>
              <a:t>congregación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EKKLESIA = IGLESIA = CONGREGACIÓN = ASAMBLEA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455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62468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err="1"/>
              <a:t>Iglesia</a:t>
            </a:r>
            <a:r>
              <a:rPr lang="en-US" dirty="0"/>
              <a:t> Universal : </a:t>
            </a:r>
            <a:r>
              <a:rPr lang="en-US" dirty="0" err="1"/>
              <a:t>Términos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6400" y="1600204"/>
            <a:ext cx="8365067" cy="4936063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En el </a:t>
            </a:r>
            <a:r>
              <a:rPr lang="en-US" dirty="0" err="1"/>
              <a:t>griego</a:t>
            </a:r>
            <a:r>
              <a:rPr lang="en-US" dirty="0"/>
              <a:t> </a:t>
            </a:r>
            <a:r>
              <a:rPr lang="en-US" dirty="0" err="1"/>
              <a:t>clásico</a:t>
            </a:r>
            <a:r>
              <a:rPr lang="en-US" dirty="0"/>
              <a:t> el </a:t>
            </a:r>
            <a:r>
              <a:rPr lang="en-US" dirty="0" err="1"/>
              <a:t>término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usado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aquellos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vivían</a:t>
            </a:r>
            <a:r>
              <a:rPr lang="en-US" dirty="0"/>
              <a:t> en la ciudad y </a:t>
            </a:r>
            <a:r>
              <a:rPr lang="en-US" dirty="0" err="1"/>
              <a:t>formaban</a:t>
            </a:r>
            <a:r>
              <a:rPr lang="en-US" dirty="0"/>
              <a:t> la </a:t>
            </a:r>
            <a:r>
              <a:rPr lang="en-US" dirty="0" err="1" smtClean="0"/>
              <a:t>asamblea</a:t>
            </a:r>
            <a:r>
              <a:rPr lang="en-US" dirty="0" smtClean="0"/>
              <a:t>; </a:t>
            </a:r>
            <a:r>
              <a:rPr lang="en-US" dirty="0" err="1" smtClean="0"/>
              <a:t>ésta</a:t>
            </a:r>
            <a:r>
              <a:rPr lang="en-US" dirty="0" smtClean="0"/>
              <a:t> </a:t>
            </a:r>
            <a:r>
              <a:rPr lang="en-US" dirty="0" err="1"/>
              <a:t>tenía</a:t>
            </a:r>
            <a:r>
              <a:rPr lang="en-US" dirty="0"/>
              <a:t> </a:t>
            </a:r>
            <a:r>
              <a:rPr lang="en-US" dirty="0" err="1"/>
              <a:t>autoridad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decidir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los </a:t>
            </a:r>
            <a:r>
              <a:rPr lang="en-US" dirty="0" err="1"/>
              <a:t>asuntos</a:t>
            </a:r>
            <a:r>
              <a:rPr lang="en-US" dirty="0"/>
              <a:t> </a:t>
            </a:r>
            <a:r>
              <a:rPr lang="en-US" dirty="0" err="1"/>
              <a:t>políticos</a:t>
            </a:r>
            <a:r>
              <a:rPr lang="en-US" dirty="0"/>
              <a:t> de la ciudad, </a:t>
            </a:r>
            <a:r>
              <a:rPr lang="en-US" dirty="0" err="1"/>
              <a:t>Hechos</a:t>
            </a:r>
            <a:r>
              <a:rPr lang="en-US" dirty="0"/>
              <a:t> 19:39.</a:t>
            </a:r>
          </a:p>
          <a:p>
            <a:pPr fontAlgn="base"/>
            <a:r>
              <a:rPr lang="en-US" dirty="0"/>
              <a:t>El </a:t>
            </a:r>
            <a:r>
              <a:rPr lang="en-US" i="1" dirty="0" err="1"/>
              <a:t>significado</a:t>
            </a:r>
            <a:r>
              <a:rPr lang="en-US" i="1" dirty="0"/>
              <a:t> original </a:t>
            </a:r>
            <a:r>
              <a:rPr lang="en-US" dirty="0"/>
              <a:t>de la </a:t>
            </a:r>
            <a:r>
              <a:rPr lang="en-US" dirty="0" err="1"/>
              <a:t>palabra</a:t>
            </a:r>
            <a:r>
              <a:rPr lang="en-US" dirty="0"/>
              <a:t> </a:t>
            </a:r>
            <a:r>
              <a:rPr lang="en-US" i="1" dirty="0" err="1"/>
              <a:t>ekklesia</a:t>
            </a:r>
            <a:r>
              <a:rPr lang="en-US" dirty="0"/>
              <a:t> </a:t>
            </a:r>
            <a:r>
              <a:rPr lang="en-US" dirty="0" err="1"/>
              <a:t>es</a:t>
            </a:r>
            <a:r>
              <a:rPr lang="en-US" dirty="0"/>
              <a:t>: </a:t>
            </a:r>
            <a:r>
              <a:rPr lang="en-US" dirty="0" smtClean="0"/>
              <a:t>“los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han</a:t>
            </a:r>
            <a:r>
              <a:rPr lang="en-US" dirty="0"/>
              <a:t> </a:t>
            </a:r>
            <a:r>
              <a:rPr lang="en-US" dirty="0" err="1"/>
              <a:t>sido</a:t>
            </a:r>
            <a:r>
              <a:rPr lang="en-US" dirty="0"/>
              <a:t> </a:t>
            </a:r>
            <a:r>
              <a:rPr lang="en-US" dirty="0" err="1"/>
              <a:t>llamados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el </a:t>
            </a:r>
            <a:r>
              <a:rPr lang="en-US" dirty="0" err="1"/>
              <a:t>heraldo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salir</a:t>
            </a:r>
            <a:r>
              <a:rPr lang="en-US" dirty="0"/>
              <a:t> de </a:t>
            </a:r>
            <a:r>
              <a:rPr lang="en-US" dirty="0" err="1"/>
              <a:t>sus</a:t>
            </a:r>
            <a:r>
              <a:rPr lang="en-US" dirty="0"/>
              <a:t> casas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formar</a:t>
            </a:r>
            <a:r>
              <a:rPr lang="en-US" dirty="0"/>
              <a:t> la </a:t>
            </a:r>
            <a:r>
              <a:rPr lang="en-US" dirty="0" err="1"/>
              <a:t>asamblea</a:t>
            </a:r>
            <a:r>
              <a:rPr lang="en-US" dirty="0"/>
              <a:t> del pueblo</a:t>
            </a:r>
            <a:r>
              <a:rPr lang="en-US" dirty="0" smtClean="0"/>
              <a:t>.” </a:t>
            </a:r>
            <a:r>
              <a:rPr lang="en-US" dirty="0" err="1"/>
              <a:t>Solamente</a:t>
            </a:r>
            <a:r>
              <a:rPr lang="en-US" dirty="0"/>
              <a:t> </a:t>
            </a:r>
            <a:r>
              <a:rPr lang="en-US" dirty="0" err="1"/>
              <a:t>fueron</a:t>
            </a:r>
            <a:r>
              <a:rPr lang="en-US" dirty="0"/>
              <a:t> </a:t>
            </a:r>
            <a:r>
              <a:rPr lang="en-US" dirty="0" err="1"/>
              <a:t>integrados</a:t>
            </a:r>
            <a:r>
              <a:rPr lang="en-US" dirty="0"/>
              <a:t> en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asamblea</a:t>
            </a:r>
            <a:r>
              <a:rPr lang="en-US" dirty="0"/>
              <a:t> los </a:t>
            </a:r>
            <a:r>
              <a:rPr lang="en-US" dirty="0" err="1"/>
              <a:t>ciudadanos</a:t>
            </a:r>
            <a:r>
              <a:rPr lang="en-US" dirty="0"/>
              <a:t> </a:t>
            </a:r>
            <a:r>
              <a:rPr lang="en-US" dirty="0" err="1"/>
              <a:t>reconocidos</a:t>
            </a:r>
            <a:r>
              <a:rPr lang="en-US" dirty="0"/>
              <a:t>. </a:t>
            </a:r>
            <a:r>
              <a:rPr lang="en-US" dirty="0" err="1"/>
              <a:t>Ningún</a:t>
            </a:r>
            <a:r>
              <a:rPr lang="en-US" dirty="0"/>
              <a:t> </a:t>
            </a:r>
            <a:r>
              <a:rPr lang="en-US" dirty="0" err="1"/>
              <a:t>esclavo</a:t>
            </a:r>
            <a:r>
              <a:rPr lang="en-US" dirty="0"/>
              <a:t> </a:t>
            </a:r>
            <a:r>
              <a:rPr lang="en-US" dirty="0" err="1"/>
              <a:t>podía</a:t>
            </a:r>
            <a:r>
              <a:rPr lang="en-US" dirty="0"/>
              <a:t> </a:t>
            </a:r>
            <a:r>
              <a:rPr lang="en-US" dirty="0" err="1"/>
              <a:t>entrar</a:t>
            </a:r>
            <a:r>
              <a:rPr lang="en-US" dirty="0"/>
              <a:t> en la </a:t>
            </a:r>
            <a:r>
              <a:rPr lang="en-US" i="1" dirty="0" err="1"/>
              <a:t>ekklesia</a:t>
            </a:r>
            <a:r>
              <a:rPr lang="en-US" i="1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6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62468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err="1"/>
              <a:t>Iglesia</a:t>
            </a:r>
            <a:r>
              <a:rPr lang="en-US" dirty="0"/>
              <a:t> Universal : </a:t>
            </a:r>
            <a:r>
              <a:rPr lang="en-US" dirty="0" err="1"/>
              <a:t>Términos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7240" y="1617146"/>
            <a:ext cx="7543800" cy="4140199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Mateo 16:15-18 </a:t>
            </a:r>
            <a:r>
              <a:rPr lang="en-US" dirty="0"/>
              <a:t>“El les </a:t>
            </a:r>
            <a:r>
              <a:rPr lang="en-US" dirty="0" err="1"/>
              <a:t>dijo</a:t>
            </a:r>
            <a:r>
              <a:rPr lang="en-US" dirty="0"/>
              <a:t>: Y </a:t>
            </a:r>
            <a:r>
              <a:rPr lang="en-US" dirty="0" err="1"/>
              <a:t>vosotros</a:t>
            </a:r>
            <a:r>
              <a:rPr lang="en-US" dirty="0"/>
              <a:t>, ¿</a:t>
            </a:r>
            <a:r>
              <a:rPr lang="en-US" dirty="0" err="1"/>
              <a:t>quién</a:t>
            </a:r>
            <a:r>
              <a:rPr lang="en-US" dirty="0"/>
              <a:t> </a:t>
            </a:r>
            <a:r>
              <a:rPr lang="en-US" dirty="0" err="1"/>
              <a:t>decís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soy </a:t>
            </a:r>
            <a:r>
              <a:rPr lang="en-US" dirty="0" err="1"/>
              <a:t>yo</a:t>
            </a:r>
            <a:r>
              <a:rPr lang="en-US" dirty="0"/>
              <a:t>? </a:t>
            </a:r>
            <a:r>
              <a:rPr lang="en-US" dirty="0" err="1"/>
              <a:t>Respondiendo</a:t>
            </a:r>
            <a:r>
              <a:rPr lang="en-US" dirty="0"/>
              <a:t> </a:t>
            </a:r>
            <a:r>
              <a:rPr lang="en-US" dirty="0" err="1"/>
              <a:t>Simón</a:t>
            </a:r>
            <a:r>
              <a:rPr lang="en-US" dirty="0"/>
              <a:t> </a:t>
            </a:r>
            <a:r>
              <a:rPr lang="en-US" dirty="0" err="1"/>
              <a:t>Kefa</a:t>
            </a:r>
            <a:r>
              <a:rPr lang="en-US" dirty="0"/>
              <a:t>, </a:t>
            </a:r>
            <a:r>
              <a:rPr lang="en-US" dirty="0" err="1"/>
              <a:t>dijo</a:t>
            </a:r>
            <a:r>
              <a:rPr lang="en-US" dirty="0"/>
              <a:t>: </a:t>
            </a:r>
            <a:r>
              <a:rPr lang="en-US" dirty="0" err="1"/>
              <a:t>Tú</a:t>
            </a:r>
            <a:r>
              <a:rPr lang="en-US" dirty="0"/>
              <a:t> </a:t>
            </a:r>
            <a:r>
              <a:rPr lang="en-US" dirty="0" err="1"/>
              <a:t>eres</a:t>
            </a:r>
            <a:r>
              <a:rPr lang="en-US" dirty="0"/>
              <a:t> el </a:t>
            </a:r>
            <a:r>
              <a:rPr lang="en-US" dirty="0" err="1"/>
              <a:t>Mashiyah</a:t>
            </a:r>
            <a:r>
              <a:rPr lang="en-US" dirty="0"/>
              <a:t>, el </a:t>
            </a:r>
            <a:r>
              <a:rPr lang="en-US" dirty="0" err="1"/>
              <a:t>Hijo</a:t>
            </a:r>
            <a:r>
              <a:rPr lang="en-US" dirty="0"/>
              <a:t> del </a:t>
            </a:r>
            <a:r>
              <a:rPr lang="en-US" dirty="0" err="1"/>
              <a:t>Elohim</a:t>
            </a:r>
            <a:r>
              <a:rPr lang="en-US" dirty="0"/>
              <a:t> </a:t>
            </a:r>
            <a:r>
              <a:rPr lang="en-US" dirty="0" err="1"/>
              <a:t>viviente</a:t>
            </a:r>
            <a:r>
              <a:rPr lang="en-US" dirty="0"/>
              <a:t>. Y </a:t>
            </a:r>
            <a:r>
              <a:rPr lang="en-US" dirty="0" err="1"/>
              <a:t>Yahshúa</a:t>
            </a:r>
            <a:r>
              <a:rPr lang="en-US" dirty="0"/>
              <a:t>, </a:t>
            </a:r>
            <a:r>
              <a:rPr lang="en-US" dirty="0" err="1"/>
              <a:t>respondiendo</a:t>
            </a:r>
            <a:r>
              <a:rPr lang="en-US" dirty="0"/>
              <a:t>, le </a:t>
            </a:r>
            <a:r>
              <a:rPr lang="en-US" dirty="0" err="1"/>
              <a:t>dijo</a:t>
            </a:r>
            <a:r>
              <a:rPr lang="en-US" dirty="0"/>
              <a:t>: </a:t>
            </a:r>
            <a:r>
              <a:rPr lang="en-US" dirty="0" err="1"/>
              <a:t>Ashrei</a:t>
            </a:r>
            <a:r>
              <a:rPr lang="en-US" dirty="0"/>
              <a:t> </a:t>
            </a:r>
            <a:r>
              <a:rPr lang="en-US" dirty="0" err="1"/>
              <a:t>eres</a:t>
            </a:r>
            <a:r>
              <a:rPr lang="en-US" dirty="0"/>
              <a:t>, </a:t>
            </a:r>
            <a:r>
              <a:rPr lang="en-US" dirty="0" err="1"/>
              <a:t>Simón</a:t>
            </a:r>
            <a:r>
              <a:rPr lang="en-US" dirty="0"/>
              <a:t>, </a:t>
            </a:r>
            <a:r>
              <a:rPr lang="en-US" dirty="0" err="1"/>
              <a:t>hijo</a:t>
            </a:r>
            <a:r>
              <a:rPr lang="en-US" dirty="0"/>
              <a:t> de </a:t>
            </a:r>
            <a:r>
              <a:rPr lang="en-US" dirty="0" err="1"/>
              <a:t>Jonás</a:t>
            </a:r>
            <a:r>
              <a:rPr lang="en-US" dirty="0"/>
              <a:t>, </a:t>
            </a:r>
            <a:r>
              <a:rPr lang="en-US" dirty="0" err="1"/>
              <a:t>porque</a:t>
            </a:r>
            <a:r>
              <a:rPr lang="en-US" dirty="0"/>
              <a:t> </a:t>
            </a:r>
            <a:r>
              <a:rPr lang="en-US" dirty="0" err="1"/>
              <a:t>esto</a:t>
            </a:r>
            <a:r>
              <a:rPr lang="en-US" dirty="0"/>
              <a:t> no </a:t>
            </a:r>
            <a:r>
              <a:rPr lang="en-US" dirty="0" err="1"/>
              <a:t>te</a:t>
            </a:r>
            <a:r>
              <a:rPr lang="en-US" dirty="0"/>
              <a:t> lo </a:t>
            </a:r>
            <a:r>
              <a:rPr lang="en-US" dirty="0" err="1"/>
              <a:t>reveló</a:t>
            </a:r>
            <a:r>
              <a:rPr lang="en-US" dirty="0"/>
              <a:t> carne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sangre</a:t>
            </a:r>
            <a:r>
              <a:rPr lang="en-US" dirty="0"/>
              <a:t>, </a:t>
            </a:r>
            <a:r>
              <a:rPr lang="en-US" dirty="0" err="1"/>
              <a:t>sino</a:t>
            </a:r>
            <a:r>
              <a:rPr lang="en-US" dirty="0"/>
              <a:t> mi Padre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en los </a:t>
            </a:r>
            <a:r>
              <a:rPr lang="en-US" dirty="0" err="1"/>
              <a:t>cielos</a:t>
            </a:r>
            <a:r>
              <a:rPr lang="en-US" dirty="0"/>
              <a:t>. </a:t>
            </a:r>
            <a:r>
              <a:rPr lang="en-US" dirty="0" err="1"/>
              <a:t>Yo</a:t>
            </a:r>
            <a:r>
              <a:rPr lang="en-US" dirty="0"/>
              <a:t> </a:t>
            </a:r>
            <a:r>
              <a:rPr lang="en-US" dirty="0" err="1"/>
              <a:t>también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digo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tú</a:t>
            </a:r>
            <a:r>
              <a:rPr lang="en-US" dirty="0"/>
              <a:t> </a:t>
            </a:r>
            <a:r>
              <a:rPr lang="en-US" dirty="0" err="1"/>
              <a:t>eres</a:t>
            </a:r>
            <a:r>
              <a:rPr lang="en-US" dirty="0"/>
              <a:t> Pedro (</a:t>
            </a:r>
            <a:r>
              <a:rPr lang="en-US" dirty="0" err="1"/>
              <a:t>petros</a:t>
            </a:r>
            <a:r>
              <a:rPr lang="en-US" dirty="0"/>
              <a:t>=</a:t>
            </a:r>
            <a:r>
              <a:rPr lang="en-US" dirty="0" err="1"/>
              <a:t>piedra</a:t>
            </a:r>
            <a:r>
              <a:rPr lang="en-US" dirty="0"/>
              <a:t>), y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roca</a:t>
            </a:r>
            <a:r>
              <a:rPr lang="en-US" dirty="0"/>
              <a:t> (</a:t>
            </a:r>
            <a:r>
              <a:rPr lang="en-US" dirty="0" err="1"/>
              <a:t>petra</a:t>
            </a:r>
            <a:r>
              <a:rPr lang="en-US" dirty="0"/>
              <a:t>) </a:t>
            </a:r>
            <a:r>
              <a:rPr lang="en-US" b="1" dirty="0" err="1"/>
              <a:t>edificaré</a:t>
            </a:r>
            <a:r>
              <a:rPr lang="en-US" b="1" dirty="0"/>
              <a:t> mi </a:t>
            </a:r>
            <a:r>
              <a:rPr lang="en-US" b="1" dirty="0" err="1"/>
              <a:t>Kahal</a:t>
            </a:r>
            <a:r>
              <a:rPr lang="en-US" dirty="0"/>
              <a:t>; y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puertas</a:t>
            </a:r>
            <a:r>
              <a:rPr lang="en-US" dirty="0"/>
              <a:t> del Hades no </a:t>
            </a:r>
            <a:r>
              <a:rPr lang="en-US" dirty="0" err="1"/>
              <a:t>prevalecerán</a:t>
            </a:r>
            <a:r>
              <a:rPr lang="en-US" dirty="0"/>
              <a:t> contra </a:t>
            </a:r>
            <a:r>
              <a:rPr lang="en-US" dirty="0" err="1"/>
              <a:t>ella</a:t>
            </a:r>
            <a:r>
              <a:rPr lang="en-US" dirty="0"/>
              <a:t>.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Original </a:t>
            </a:r>
            <a:r>
              <a:rPr lang="en-US" dirty="0" err="1" smtClean="0"/>
              <a:t>escrito</a:t>
            </a:r>
            <a:r>
              <a:rPr lang="en-US" dirty="0" smtClean="0"/>
              <a:t>/</a:t>
            </a:r>
            <a:r>
              <a:rPr lang="en-US" dirty="0" err="1" smtClean="0"/>
              <a:t>escuchado</a:t>
            </a:r>
            <a:r>
              <a:rPr lang="en-US" dirty="0" smtClean="0"/>
              <a:t> en </a:t>
            </a:r>
            <a:r>
              <a:rPr lang="en-US" dirty="0" err="1" smtClean="0"/>
              <a:t>Arameo</a:t>
            </a:r>
            <a:r>
              <a:rPr lang="en-US" dirty="0" smtClean="0"/>
              <a:t> </a:t>
            </a:r>
            <a:r>
              <a:rPr lang="en-US" dirty="0" err="1" smtClean="0"/>
              <a:t>idioma</a:t>
            </a:r>
            <a:r>
              <a:rPr lang="en-US" dirty="0" smtClean="0"/>
              <a:t> </a:t>
            </a:r>
            <a:r>
              <a:rPr lang="en-US" dirty="0" err="1" smtClean="0"/>
              <a:t>cotidiano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Hebreo</a:t>
            </a:r>
            <a:r>
              <a:rPr lang="en-US" dirty="0" smtClean="0"/>
              <a:t> al leer Torah; </a:t>
            </a:r>
            <a:r>
              <a:rPr lang="en-US" dirty="0" err="1" smtClean="0"/>
              <a:t>luego</a:t>
            </a:r>
            <a:r>
              <a:rPr lang="en-US" dirty="0" smtClean="0"/>
              <a:t> </a:t>
            </a:r>
            <a:r>
              <a:rPr lang="en-US" dirty="0" err="1" smtClean="0"/>
              <a:t>traducido</a:t>
            </a:r>
            <a:r>
              <a:rPr lang="en-US" dirty="0" smtClean="0"/>
              <a:t> al </a:t>
            </a:r>
            <a:r>
              <a:rPr lang="en-US" dirty="0" err="1" smtClean="0"/>
              <a:t>griego</a:t>
            </a:r>
            <a:r>
              <a:rPr lang="en-US" dirty="0" smtClean="0"/>
              <a:t>. Y </a:t>
            </a:r>
            <a:r>
              <a:rPr lang="en-US" b="1" dirty="0" err="1" smtClean="0"/>
              <a:t>kahal</a:t>
            </a:r>
            <a:r>
              <a:rPr lang="en-US" dirty="0" smtClean="0"/>
              <a:t> se traduce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ekklesia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342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62468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err="1"/>
              <a:t>Iglesia</a:t>
            </a:r>
            <a:r>
              <a:rPr lang="en-US" dirty="0"/>
              <a:t> Universal : </a:t>
            </a:r>
            <a:r>
              <a:rPr lang="en-US" dirty="0" err="1"/>
              <a:t>Términos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7240" y="1684868"/>
            <a:ext cx="6978226" cy="3657599"/>
          </a:xfrm>
        </p:spPr>
        <p:txBody>
          <a:bodyPr>
            <a:normAutofit lnSpcReduction="10000"/>
          </a:bodyPr>
          <a:lstStyle/>
          <a:p>
            <a:r>
              <a:rPr lang="es-ES_tradnl" dirty="0"/>
              <a:t>La palabra hebrea “</a:t>
            </a:r>
            <a:r>
              <a:rPr lang="es-ES_tradnl" dirty="0" err="1"/>
              <a:t>qajal</a:t>
            </a:r>
            <a:r>
              <a:rPr lang="es-ES_tradnl" dirty="0"/>
              <a:t>”  (llamados o invitados a juntarse) que designa la congregación de Israel.  </a:t>
            </a:r>
            <a:endParaRPr lang="en-US" dirty="0"/>
          </a:p>
          <a:p>
            <a:r>
              <a:rPr lang="es-ES_tradnl" dirty="0"/>
              <a:t>Sinagoga es “venir a juntarse” (</a:t>
            </a:r>
            <a:r>
              <a:rPr lang="es-ES_tradnl" dirty="0" err="1"/>
              <a:t>edá</a:t>
            </a:r>
            <a:r>
              <a:rPr lang="es-ES_tradnl" dirty="0"/>
              <a:t> en hebreo)</a:t>
            </a:r>
            <a:endParaRPr lang="en-US" dirty="0"/>
          </a:p>
          <a:p>
            <a:r>
              <a:rPr lang="es-ES_tradnl" dirty="0"/>
              <a:t>1Reyes 8:</a:t>
            </a:r>
            <a:r>
              <a:rPr lang="es-ES_tradnl" dirty="0" smtClean="0"/>
              <a:t>14  (</a:t>
            </a:r>
            <a:r>
              <a:rPr lang="es-ES_tradnl" dirty="0" err="1" smtClean="0"/>
              <a:t>qajal</a:t>
            </a:r>
            <a:r>
              <a:rPr lang="es-ES_tradnl" dirty="0" smtClean="0"/>
              <a:t>)</a:t>
            </a:r>
          </a:p>
          <a:p>
            <a:r>
              <a:rPr lang="es-ES_tradnl" dirty="0" smtClean="0"/>
              <a:t>1Crónicas </a:t>
            </a:r>
            <a:r>
              <a:rPr lang="es-ES_tradnl" dirty="0"/>
              <a:t>13:2-</a:t>
            </a:r>
            <a:r>
              <a:rPr lang="es-ES_tradnl" dirty="0" smtClean="0"/>
              <a:t>4  </a:t>
            </a:r>
            <a:r>
              <a:rPr lang="es-ES_tradnl" dirty="0"/>
              <a:t>(</a:t>
            </a:r>
            <a:r>
              <a:rPr lang="es-ES_tradnl" dirty="0" err="1"/>
              <a:t>qajal</a:t>
            </a:r>
            <a:r>
              <a:rPr lang="es-ES_tradnl" dirty="0" smtClean="0"/>
              <a:t>)</a:t>
            </a:r>
          </a:p>
          <a:p>
            <a:r>
              <a:rPr lang="es-ES_tradnl" dirty="0" smtClean="0"/>
              <a:t>Salmos </a:t>
            </a:r>
            <a:r>
              <a:rPr lang="es-ES_tradnl" dirty="0"/>
              <a:t>22:22 </a:t>
            </a:r>
            <a:r>
              <a:rPr lang="es-ES_tradnl" dirty="0" smtClean="0"/>
              <a:t> </a:t>
            </a:r>
            <a:r>
              <a:rPr lang="es-ES_tradnl" dirty="0"/>
              <a:t>(</a:t>
            </a:r>
            <a:r>
              <a:rPr lang="es-ES_tradnl" dirty="0" err="1"/>
              <a:t>qajal</a:t>
            </a:r>
            <a:r>
              <a:rPr lang="es-ES_tradnl" dirty="0" smtClean="0"/>
              <a:t>)</a:t>
            </a:r>
          </a:p>
          <a:p>
            <a:r>
              <a:rPr lang="es-ES_tradnl" dirty="0" smtClean="0"/>
              <a:t>Hechos </a:t>
            </a:r>
            <a:r>
              <a:rPr lang="es-ES_tradnl" dirty="0"/>
              <a:t>7:38 (se usa </a:t>
            </a:r>
            <a:r>
              <a:rPr lang="es-ES_tradnl" dirty="0" err="1"/>
              <a:t>ekklesia</a:t>
            </a:r>
            <a:r>
              <a:rPr lang="es-ES_tradnl" dirty="0"/>
              <a:t>).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11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1" y="279401"/>
            <a:ext cx="8619066" cy="990600"/>
          </a:xfrm>
        </p:spPr>
        <p:txBody>
          <a:bodyPr>
            <a:normAutofit/>
          </a:bodyPr>
          <a:lstStyle/>
          <a:p>
            <a:r>
              <a:rPr lang="en-US" dirty="0" err="1"/>
              <a:t>Iglesia</a:t>
            </a:r>
            <a:r>
              <a:rPr lang="en-US" dirty="0"/>
              <a:t> Universal : </a:t>
            </a:r>
            <a:r>
              <a:rPr lang="en-US" dirty="0" err="1" smtClean="0"/>
              <a:t>Términos</a:t>
            </a:r>
            <a:r>
              <a:rPr lang="en-US" dirty="0" smtClean="0"/>
              <a:t>/</a:t>
            </a:r>
            <a:r>
              <a:rPr lang="en-US" dirty="0" err="1" smtClean="0"/>
              <a:t>Met</a:t>
            </a:r>
            <a:r>
              <a:rPr lang="en-US" dirty="0" err="1" smtClean="0"/>
              <a:t>áforas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7999" y="1490134"/>
            <a:ext cx="8144933" cy="4360334"/>
          </a:xfrm>
        </p:spPr>
        <p:txBody>
          <a:bodyPr>
            <a:normAutofit/>
          </a:bodyPr>
          <a:lstStyle/>
          <a:p>
            <a:pPr lvl="0"/>
            <a:r>
              <a:rPr lang="es-MX" dirty="0" smtClean="0"/>
              <a:t>“</a:t>
            </a:r>
            <a:r>
              <a:rPr lang="es-MX" i="1" dirty="0"/>
              <a:t>Templo de Dios</a:t>
            </a:r>
            <a:r>
              <a:rPr lang="es-MX" dirty="0"/>
              <a:t>” (lugar de morada, lugar de residencia de Dios, santuario, “naos”</a:t>
            </a:r>
            <a:r>
              <a:rPr lang="es-MX" dirty="0" smtClean="0"/>
              <a:t>)                                               1Corintios </a:t>
            </a:r>
            <a:r>
              <a:rPr lang="es-MX" dirty="0"/>
              <a:t>3:16; Efesios 2:21,22; 1Pedro 2:</a:t>
            </a:r>
            <a:r>
              <a:rPr lang="es-MX" dirty="0" smtClean="0"/>
              <a:t>5</a:t>
            </a:r>
            <a:endParaRPr lang="en-US" dirty="0"/>
          </a:p>
          <a:p>
            <a:r>
              <a:rPr lang="es-MX" dirty="0"/>
              <a:t> “</a:t>
            </a:r>
            <a:r>
              <a:rPr lang="es-MX" i="1" dirty="0"/>
              <a:t>La Jerusalén Celestial</a:t>
            </a:r>
            <a:r>
              <a:rPr lang="es-MX" dirty="0"/>
              <a:t>”  Gálatas 4:26; Hebreos 12:22    Ambos términos (Templo y Jerusalén celestial) ilustran nociones del A.T. de un santuario físico externo que fue reemplazado por un lugar literal donda habita Dios en su gente. </a:t>
            </a:r>
            <a:endParaRPr lang="en-US" dirty="0"/>
          </a:p>
          <a:p>
            <a:r>
              <a:rPr lang="es-MX" i="1" dirty="0"/>
              <a:t>“La novia de Cristo</a:t>
            </a:r>
            <a:r>
              <a:rPr lang="es-MX" dirty="0"/>
              <a:t>.” Efesios 5:25-32; 2Cor.11:2  Se refiere a la lealtad y amor existente entre </a:t>
            </a:r>
            <a:r>
              <a:rPr lang="es-MX" dirty="0" smtClean="0"/>
              <a:t>Cristo </a:t>
            </a:r>
            <a:r>
              <a:rPr lang="es-MX" dirty="0"/>
              <a:t>y los creyentes.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659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262468"/>
            <a:ext cx="7543800" cy="914400"/>
          </a:xfrm>
        </p:spPr>
        <p:txBody>
          <a:bodyPr>
            <a:normAutofit/>
          </a:bodyPr>
          <a:lstStyle/>
          <a:p>
            <a:r>
              <a:rPr lang="en-US" dirty="0" err="1"/>
              <a:t>Iglesia</a:t>
            </a:r>
            <a:r>
              <a:rPr lang="en-US" dirty="0"/>
              <a:t> Universal : </a:t>
            </a:r>
            <a:r>
              <a:rPr lang="en-US" dirty="0" err="1"/>
              <a:t>Términos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77239" y="1651001"/>
            <a:ext cx="7892627" cy="4749799"/>
          </a:xfrm>
        </p:spPr>
        <p:txBody>
          <a:bodyPr>
            <a:normAutofit/>
          </a:bodyPr>
          <a:lstStyle/>
          <a:p>
            <a:r>
              <a:rPr lang="es-ES_tradnl" dirty="0"/>
              <a:t>RESUMEN: La palabra iglesia en griego tiene una doble herencia de significado: </a:t>
            </a:r>
            <a:endParaRPr lang="en-US" dirty="0"/>
          </a:p>
          <a:p>
            <a:r>
              <a:rPr lang="es-ES_tradnl" dirty="0"/>
              <a:t>En círculos griegos seculares significaba una asamblea pública, generalmente de orden político, de aquellos ciudadanos que respondían al llamado del mensajero oficial o heraldo.  </a:t>
            </a:r>
            <a:endParaRPr lang="en-US" dirty="0"/>
          </a:p>
          <a:p>
            <a:r>
              <a:rPr lang="es-ES_tradnl" dirty="0"/>
              <a:t>Así </a:t>
            </a:r>
            <a:r>
              <a:rPr lang="es-ES_tradnl" dirty="0" err="1"/>
              <a:t>Ekklesia</a:t>
            </a:r>
            <a:r>
              <a:rPr lang="es-ES_tradnl" dirty="0"/>
              <a:t> en el Nuevo Testamento llega a combinar las dos ideas y da el concepto de Iglesia.  El significado de una democracia teocrática de </a:t>
            </a:r>
            <a:r>
              <a:rPr lang="es-ES_tradnl" dirty="0" smtClean="0"/>
              <a:t>las </a:t>
            </a:r>
            <a:r>
              <a:rPr lang="es-ES_tradnl" dirty="0" smtClean="0"/>
              <a:t>personas </a:t>
            </a:r>
            <a:r>
              <a:rPr lang="es-ES_tradnl" dirty="0" smtClean="0"/>
              <a:t>llamadas</a:t>
            </a:r>
            <a:r>
              <a:rPr lang="es-ES_tradnl" dirty="0"/>
              <a:t>, o sea el pueblo o congregación de los llamados </a:t>
            </a:r>
            <a:r>
              <a:rPr lang="es-ES_tradnl" dirty="0" smtClean="0"/>
              <a:t>por </a:t>
            </a:r>
            <a:r>
              <a:rPr lang="es-ES_tradnl" dirty="0"/>
              <a:t>Dios.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328934"/>
      </p:ext>
    </p:extLst>
  </p:cSld>
  <p:clrMapOvr>
    <a:masterClrMapping/>
  </p:clrMapOvr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549</TotalTime>
  <Words>2324</Words>
  <Application>Microsoft Macintosh PowerPoint</Application>
  <PresentationFormat>On-screen Show (4:3)</PresentationFormat>
  <Paragraphs>140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Revolution</vt:lpstr>
      <vt:lpstr>ECCLESIOLOGÍA</vt:lpstr>
      <vt:lpstr>¿Por qué estudiar Ecclesiología?</vt:lpstr>
      <vt:lpstr> Iglesia Universal</vt:lpstr>
      <vt:lpstr>Iglesia Universal : Términos</vt:lpstr>
      <vt:lpstr>Iglesia Universal : Términos</vt:lpstr>
      <vt:lpstr>Iglesia Universal : Términos</vt:lpstr>
      <vt:lpstr>Iglesia Universal : Términos</vt:lpstr>
      <vt:lpstr>Iglesia Universal : Términos/Metáforas</vt:lpstr>
      <vt:lpstr>Iglesia Universal : Términos</vt:lpstr>
      <vt:lpstr>Iglesia Universal : Términos</vt:lpstr>
      <vt:lpstr>Iglesia Local: Definición</vt:lpstr>
      <vt:lpstr>Iglesia Local: Definición</vt:lpstr>
      <vt:lpstr>Iglesia Local</vt:lpstr>
      <vt:lpstr>Iglesia Local</vt:lpstr>
      <vt:lpstr>¿Cuándo comenzó la iglesia?  ¿En el Antiguo Testamento?</vt:lpstr>
      <vt:lpstr>La iglesia comenzó en el Día del Pentecostés</vt:lpstr>
      <vt:lpstr>La iglesia comenzó en el Día del Pentecostés</vt:lpstr>
      <vt:lpstr>El Propósito de la Iglesia Conceptos errados </vt:lpstr>
      <vt:lpstr>El Propósito de la Iglesia: Perspectiva bíblica: Escritura</vt:lpstr>
      <vt:lpstr>El Propósito de la Iglesia: Perspectiva bíblica:  dos objetivos principales</vt:lpstr>
      <vt:lpstr>Metodología Relación entre la “estructura”  y la “espiritualidad”: </vt:lpstr>
      <vt:lpstr>¿Cuán obligados estamos a seguir el Nuevo Testamento en nuestras estructuras y métodos?   </vt:lpstr>
      <vt:lpstr>¿Cuán obligados estamos a seguir el Nuevo Testamento en nuestras estructuras y métodos? </vt:lpstr>
      <vt:lpstr>Implementaciones prácticas </vt:lpstr>
      <vt:lpstr>Provisiones: </vt:lpstr>
      <vt:lpstr>Dones Espirituales</vt:lpstr>
      <vt:lpstr>Nivel de Participación en la Iglesia Local  Necesario y Normativo</vt:lpstr>
      <vt:lpstr>Nivel de Participación en la Iglesia Local  Necesario y Normativo</vt:lpstr>
      <vt:lpstr>Nivel de Participación en la Iglesia Local  Necesario y Normativo</vt:lpstr>
      <vt:lpstr>PowerPoint Presentation</vt:lpstr>
      <vt:lpstr>PowerPoint Presentation</vt:lpstr>
      <vt:lpstr>PowerPoint Presentation</vt:lpstr>
      <vt:lpstr>PowerPoint Presentation</vt:lpstr>
    </vt:vector>
  </TitlesOfParts>
  <Company>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ECCLESIOLOGÍA</dc:title>
  <dc:creator>Marie Claude Bastres</dc:creator>
  <cp:lastModifiedBy>Marie Claude Bastres</cp:lastModifiedBy>
  <cp:revision>21</cp:revision>
  <dcterms:created xsi:type="dcterms:W3CDTF">2015-08-20T13:23:24Z</dcterms:created>
  <dcterms:modified xsi:type="dcterms:W3CDTF">2015-08-20T22:33:11Z</dcterms:modified>
</cp:coreProperties>
</file>