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6" r:id="rId2"/>
    <p:sldId id="267" r:id="rId3"/>
    <p:sldId id="268" r:id="rId4"/>
    <p:sldId id="270" r:id="rId5"/>
    <p:sldId id="271" r:id="rId6"/>
    <p:sldId id="274" r:id="rId7"/>
    <p:sldId id="275" r:id="rId8"/>
    <p:sldId id="272" r:id="rId9"/>
    <p:sldId id="273" r:id="rId10"/>
    <p:sldId id="277" r:id="rId11"/>
    <p:sldId id="276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9FC4"/>
    <a:srgbClr val="000000"/>
    <a:srgbClr val="FF2EAB"/>
    <a:srgbClr val="AB3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3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_tradnl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6D9C-F97B-2D47-9676-684846E912E3}" type="datetimeFigureOut">
              <a:rPr lang="en-US" smtClean="0"/>
              <a:t>5/13/15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90CA-91FF-FE44-8E24-DF3212D356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6D9C-F97B-2D47-9676-684846E912E3}" type="datetimeFigureOut">
              <a:rPr lang="en-US" smtClean="0"/>
              <a:t>5/13/15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90CA-91FF-FE44-8E24-DF3212D356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6D9C-F97B-2D47-9676-684846E912E3}" type="datetimeFigureOut">
              <a:rPr lang="en-US" smtClean="0"/>
              <a:t>5/13/15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90CA-91FF-FE44-8E24-DF3212D356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6D9C-F97B-2D47-9676-684846E912E3}" type="datetimeFigureOut">
              <a:rPr lang="en-US" smtClean="0"/>
              <a:t>5/13/15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90CA-91FF-FE44-8E24-DF3212D356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6D9C-F97B-2D47-9676-684846E912E3}" type="datetimeFigureOut">
              <a:rPr lang="en-US" smtClean="0"/>
              <a:t>5/13/15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90CA-91FF-FE44-8E24-DF3212D356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6D9C-F97B-2D47-9676-684846E912E3}" type="datetimeFigureOut">
              <a:rPr lang="en-US" smtClean="0"/>
              <a:t>5/13/15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90CA-91FF-FE44-8E24-DF3212D356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6D9C-F97B-2D47-9676-684846E912E3}" type="datetimeFigureOut">
              <a:rPr lang="en-US" smtClean="0"/>
              <a:t>5/13/15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90CA-91FF-FE44-8E24-DF3212D356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6D9C-F97B-2D47-9676-684846E912E3}" type="datetimeFigureOut">
              <a:rPr lang="en-US" smtClean="0"/>
              <a:t>5/13/15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90CA-91FF-FE44-8E24-DF3212D356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6D9C-F97B-2D47-9676-684846E912E3}" type="datetimeFigureOut">
              <a:rPr lang="en-US" smtClean="0"/>
              <a:t>5/13/15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90CA-91FF-FE44-8E24-DF3212D356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6D9C-F97B-2D47-9676-684846E912E3}" type="datetimeFigureOut">
              <a:rPr lang="en-US" smtClean="0"/>
              <a:t>5/13/15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1890CA-91FF-FE44-8E24-DF3212D356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_tradnl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6D9C-F97B-2D47-9676-684846E912E3}" type="datetimeFigureOut">
              <a:rPr lang="en-US" smtClean="0"/>
              <a:t>5/13/15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90CA-91FF-FE44-8E24-DF3212D356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9BC6D9C-F97B-2D47-9676-684846E912E3}" type="datetimeFigureOut">
              <a:rPr lang="en-US" smtClean="0"/>
              <a:t>5/13/15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51890CA-91FF-FE44-8E24-DF3212D356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17.jpg"/><Relationship Id="rId7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 smtClean="0">
                <a:cs typeface="American Typewriter"/>
              </a:rPr>
              <a:t>BIBLIOLOGIA &amp; CANONICIDAD</a:t>
            </a:r>
            <a:endParaRPr lang="en-US" sz="5400" b="1" dirty="0"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27958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26" y="120946"/>
            <a:ext cx="8554314" cy="793454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2. </a:t>
            </a:r>
            <a:r>
              <a:rPr lang="en-US" dirty="0" err="1" smtClean="0">
                <a:solidFill>
                  <a:srgbClr val="0000FF"/>
                </a:solidFill>
              </a:rPr>
              <a:t>Confiabilidad</a:t>
            </a:r>
            <a:r>
              <a:rPr lang="en-US" dirty="0" smtClean="0">
                <a:solidFill>
                  <a:srgbClr val="0000FF"/>
                </a:solidFill>
              </a:rPr>
              <a:t> de los </a:t>
            </a:r>
            <a:r>
              <a:rPr lang="en-US" dirty="0" err="1" smtClean="0">
                <a:solidFill>
                  <a:srgbClr val="0000FF"/>
                </a:solidFill>
              </a:rPr>
              <a:t>documentos</a:t>
            </a:r>
            <a:r>
              <a:rPr lang="en-US" dirty="0" smtClean="0">
                <a:solidFill>
                  <a:srgbClr val="0000FF"/>
                </a:solidFill>
              </a:rPr>
              <a:t> del </a:t>
            </a:r>
            <a:r>
              <a:rPr lang="en-US" b="1" i="1" dirty="0" err="1">
                <a:solidFill>
                  <a:srgbClr val="FF2EAB"/>
                </a:solidFill>
                <a:latin typeface="Chalkboard"/>
                <a:cs typeface="Chalkboard"/>
              </a:rPr>
              <a:t>antiguo</a:t>
            </a:r>
            <a:r>
              <a:rPr lang="en-US" b="1" i="1" dirty="0">
                <a:solidFill>
                  <a:srgbClr val="FF2EAB"/>
                </a:solidFill>
                <a:latin typeface="Chalkboard"/>
                <a:cs typeface="Chalkboard"/>
              </a:rPr>
              <a:t> </a:t>
            </a:r>
            <a:r>
              <a:rPr lang="en-US" b="1" i="1" dirty="0" err="1">
                <a:solidFill>
                  <a:srgbClr val="FF2EAB"/>
                </a:solidFill>
                <a:latin typeface="Chalkboard"/>
                <a:cs typeface="Chalkboard"/>
              </a:rPr>
              <a:t>testamento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934330"/>
            <a:ext cx="7886332" cy="3579849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Definición</a:t>
            </a:r>
            <a:r>
              <a:rPr lang="en-US" sz="2000" dirty="0" smtClean="0"/>
              <a:t>: </a:t>
            </a:r>
            <a:r>
              <a:rPr lang="en-US" sz="2000" dirty="0" err="1" smtClean="0"/>
              <a:t>Analiza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confiabilidad</a:t>
            </a:r>
            <a:r>
              <a:rPr lang="en-US" sz="2000" dirty="0" smtClean="0"/>
              <a:t> </a:t>
            </a:r>
            <a:r>
              <a:rPr lang="en-US" sz="2000" dirty="0" err="1" smtClean="0"/>
              <a:t>histórica</a:t>
            </a:r>
            <a:r>
              <a:rPr lang="en-US" sz="2000" dirty="0" smtClean="0"/>
              <a:t>  y no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inspiración</a:t>
            </a:r>
            <a:r>
              <a:rPr lang="en-US" sz="2000" dirty="0" smtClean="0"/>
              <a:t>. </a:t>
            </a:r>
            <a:r>
              <a:rPr lang="en-US" sz="2000" dirty="0" err="1" smtClean="0"/>
              <a:t>Determina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la </a:t>
            </a:r>
            <a:r>
              <a:rPr lang="en-US" sz="2000" dirty="0" err="1" smtClean="0"/>
              <a:t>Biblia</a:t>
            </a:r>
            <a:r>
              <a:rPr lang="en-US" sz="2000" dirty="0" smtClean="0"/>
              <a:t> </a:t>
            </a:r>
            <a:r>
              <a:rPr lang="en-US" sz="2000" dirty="0" err="1" smtClean="0"/>
              <a:t>puede</a:t>
            </a:r>
            <a:r>
              <a:rPr lang="en-US" sz="2000" dirty="0" smtClean="0"/>
              <a:t> </a:t>
            </a:r>
            <a:r>
              <a:rPr lang="en-US" sz="2000" dirty="0" err="1" smtClean="0"/>
              <a:t>ser</a:t>
            </a:r>
            <a:r>
              <a:rPr lang="en-US" sz="2000" dirty="0" smtClean="0"/>
              <a:t> </a:t>
            </a:r>
            <a:r>
              <a:rPr lang="en-US" sz="2000" dirty="0" err="1" smtClean="0"/>
              <a:t>tratada</a:t>
            </a:r>
            <a:r>
              <a:rPr lang="en-US" sz="2000" dirty="0" smtClean="0"/>
              <a:t> </a:t>
            </a:r>
            <a:r>
              <a:rPr lang="en-US" sz="2000" dirty="0" err="1" smtClean="0"/>
              <a:t>como</a:t>
            </a:r>
            <a:r>
              <a:rPr lang="en-US" sz="2000" dirty="0" smtClean="0"/>
              <a:t> un </a:t>
            </a:r>
            <a:r>
              <a:rPr lang="en-US" sz="2000" dirty="0" err="1" smtClean="0"/>
              <a:t>documento</a:t>
            </a:r>
            <a:r>
              <a:rPr lang="en-US" sz="2000" dirty="0" smtClean="0"/>
              <a:t> </a:t>
            </a:r>
            <a:r>
              <a:rPr lang="en-US" sz="2000" dirty="0" err="1" smtClean="0"/>
              <a:t>histórico</a:t>
            </a:r>
            <a:r>
              <a:rPr lang="en-US" sz="2000" dirty="0" smtClean="0"/>
              <a:t> </a:t>
            </a:r>
            <a:r>
              <a:rPr lang="en-US" sz="2000" dirty="0" err="1" smtClean="0"/>
              <a:t>cualquiera</a:t>
            </a:r>
            <a:r>
              <a:rPr lang="en-US" sz="2000" dirty="0" smtClean="0"/>
              <a:t>. </a:t>
            </a:r>
            <a:r>
              <a:rPr lang="en-US" sz="2000" dirty="0" err="1" smtClean="0"/>
              <a:t>Debe</a:t>
            </a:r>
            <a:r>
              <a:rPr lang="en-US" sz="2000" dirty="0" smtClean="0"/>
              <a:t> </a:t>
            </a:r>
            <a:r>
              <a:rPr lang="en-US" sz="2000" dirty="0" err="1" smtClean="0"/>
              <a:t>haber</a:t>
            </a:r>
            <a:r>
              <a:rPr lang="en-US" sz="2000" dirty="0" smtClean="0"/>
              <a:t> </a:t>
            </a:r>
            <a:r>
              <a:rPr lang="en-US" sz="2000" dirty="0" err="1" smtClean="0"/>
              <a:t>congruencia</a:t>
            </a:r>
            <a:r>
              <a:rPr lang="en-US" sz="2000" dirty="0" smtClean="0"/>
              <a:t> entre la </a:t>
            </a:r>
            <a:r>
              <a:rPr lang="en-US" sz="2000" dirty="0" err="1" smtClean="0"/>
              <a:t>teología</a:t>
            </a:r>
            <a:r>
              <a:rPr lang="en-US" sz="2000" dirty="0" smtClean="0"/>
              <a:t> y la </a:t>
            </a:r>
            <a:r>
              <a:rPr lang="en-US" sz="2000" dirty="0" err="1" smtClean="0"/>
              <a:t>historia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Prueba</a:t>
            </a:r>
            <a:r>
              <a:rPr lang="en-US" sz="2000" dirty="0" smtClean="0"/>
              <a:t> </a:t>
            </a:r>
            <a:r>
              <a:rPr lang="en-US" sz="2000" dirty="0" err="1" smtClean="0"/>
              <a:t>Bibliográfica</a:t>
            </a:r>
            <a:r>
              <a:rPr lang="en-US" sz="2000" dirty="0" smtClean="0"/>
              <a:t> </a:t>
            </a:r>
            <a:r>
              <a:rPr lang="en-US" sz="2000" dirty="0" err="1" smtClean="0"/>
              <a:t>Autenticidad</a:t>
            </a:r>
            <a:r>
              <a:rPr lang="en-US" sz="2000" dirty="0" smtClean="0"/>
              <a:t>:  Los </a:t>
            </a:r>
            <a:r>
              <a:rPr lang="en-US" sz="2000" dirty="0" err="1" smtClean="0"/>
              <a:t>manuscritos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poseemos</a:t>
            </a:r>
            <a:r>
              <a:rPr lang="en-US" sz="2000" dirty="0" smtClean="0"/>
              <a:t> </a:t>
            </a:r>
            <a:r>
              <a:rPr lang="en-US" sz="2000" dirty="0" err="1" smtClean="0"/>
              <a:t>cuán</a:t>
            </a:r>
            <a:r>
              <a:rPr lang="en-US" sz="2000" dirty="0" smtClean="0"/>
              <a:t> </a:t>
            </a:r>
            <a:r>
              <a:rPr lang="en-US" sz="2000" dirty="0" err="1" smtClean="0"/>
              <a:t>cerca</a:t>
            </a:r>
            <a:r>
              <a:rPr lang="en-US" sz="2000" dirty="0" smtClean="0"/>
              <a:t> </a:t>
            </a:r>
            <a:r>
              <a:rPr lang="en-US" sz="2000" dirty="0" err="1" smtClean="0"/>
              <a:t>están</a:t>
            </a:r>
            <a:r>
              <a:rPr lang="en-US" sz="2000" dirty="0" smtClean="0"/>
              <a:t> de los </a:t>
            </a:r>
            <a:r>
              <a:rPr lang="en-US" sz="2000" dirty="0" err="1" smtClean="0"/>
              <a:t>originales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b</a:t>
            </a:r>
            <a:r>
              <a:rPr lang="en-US" sz="2000" dirty="0" smtClean="0"/>
              <a:t>) Factor de </a:t>
            </a:r>
            <a:r>
              <a:rPr lang="en-US" sz="2000" dirty="0" err="1" smtClean="0"/>
              <a:t>Variación</a:t>
            </a:r>
            <a:r>
              <a:rPr lang="en-US" sz="2000" dirty="0" smtClean="0"/>
              <a:t>: Los </a:t>
            </a:r>
            <a:r>
              <a:rPr lang="en-US" sz="2000" dirty="0" err="1" smtClean="0"/>
              <a:t>manuscritos</a:t>
            </a:r>
            <a:r>
              <a:rPr lang="en-US" sz="2000" dirty="0" smtClean="0"/>
              <a:t> son </a:t>
            </a:r>
            <a:r>
              <a:rPr lang="en-US" sz="2000" dirty="0" err="1" smtClean="0"/>
              <a:t>casi</a:t>
            </a:r>
            <a:r>
              <a:rPr lang="en-US" sz="2000" dirty="0" smtClean="0"/>
              <a:t> </a:t>
            </a:r>
            <a:r>
              <a:rPr lang="en-US" sz="2000" dirty="0" err="1" smtClean="0"/>
              <a:t>idénticos</a:t>
            </a:r>
            <a:r>
              <a:rPr lang="en-US" sz="2000" dirty="0" smtClean="0"/>
              <a:t> a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Biblias</a:t>
            </a:r>
            <a:r>
              <a:rPr lang="en-US" sz="2000" dirty="0" smtClean="0"/>
              <a:t> </a:t>
            </a:r>
            <a:r>
              <a:rPr lang="en-US" sz="2000" dirty="0" err="1" smtClean="0"/>
              <a:t>actuales</a:t>
            </a:r>
            <a:r>
              <a:rPr lang="en-US" sz="2000" dirty="0" smtClean="0"/>
              <a:t>. 2-5% </a:t>
            </a:r>
            <a:r>
              <a:rPr lang="en-US" sz="2000" dirty="0" err="1" smtClean="0"/>
              <a:t>variación</a:t>
            </a:r>
            <a:r>
              <a:rPr lang="en-US" sz="2000" dirty="0" smtClean="0"/>
              <a:t>.  </a:t>
            </a:r>
            <a:r>
              <a:rPr lang="en-US" sz="2000" dirty="0" err="1" smtClean="0"/>
              <a:t>Sistema</a:t>
            </a:r>
            <a:r>
              <a:rPr lang="en-US" sz="2000" dirty="0" smtClean="0"/>
              <a:t> de </a:t>
            </a:r>
            <a:r>
              <a:rPr lang="en-US" sz="2000" dirty="0" err="1" smtClean="0"/>
              <a:t>copia</a:t>
            </a:r>
            <a:r>
              <a:rPr lang="en-US" sz="2000" dirty="0" smtClean="0"/>
              <a:t> de </a:t>
            </a:r>
            <a:r>
              <a:rPr lang="en-US" sz="2000" dirty="0" err="1" smtClean="0"/>
              <a:t>judíos</a:t>
            </a:r>
            <a:r>
              <a:rPr lang="en-US" sz="2000" dirty="0" smtClean="0"/>
              <a:t>; </a:t>
            </a:r>
            <a:r>
              <a:rPr lang="en-US" sz="2000" dirty="0" err="1" smtClean="0"/>
              <a:t>copias</a:t>
            </a:r>
            <a:r>
              <a:rPr lang="en-US" sz="2000" dirty="0" smtClean="0"/>
              <a:t> con </a:t>
            </a:r>
            <a:r>
              <a:rPr lang="en-US" sz="2000" dirty="0" err="1" smtClean="0"/>
              <a:t>errores</a:t>
            </a:r>
            <a:r>
              <a:rPr lang="en-US" sz="2000" dirty="0" smtClean="0"/>
              <a:t> </a:t>
            </a:r>
            <a:r>
              <a:rPr lang="en-US" sz="2000" dirty="0" err="1" smtClean="0"/>
              <a:t>eran</a:t>
            </a:r>
            <a:r>
              <a:rPr lang="en-US" sz="2000" dirty="0" smtClean="0"/>
              <a:t> </a:t>
            </a:r>
            <a:r>
              <a:rPr lang="en-US" sz="2000" dirty="0" err="1" smtClean="0"/>
              <a:t>eliminadas</a:t>
            </a:r>
            <a:r>
              <a:rPr lang="en-US" sz="2000" dirty="0" smtClean="0"/>
              <a:t>.</a:t>
            </a:r>
          </a:p>
        </p:txBody>
      </p:sp>
      <p:pic>
        <p:nvPicPr>
          <p:cNvPr id="10" name="Picture 9" descr="Codíce-Amiatinus-representación-de-un-escriba.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26" y="4004043"/>
            <a:ext cx="4097601" cy="2796997"/>
          </a:xfrm>
          <a:prstGeom prst="rect">
            <a:avLst/>
          </a:prstGeom>
        </p:spPr>
      </p:pic>
      <p:pic>
        <p:nvPicPr>
          <p:cNvPr id="11" name="Picture 10" descr="escrib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09" y="3980323"/>
            <a:ext cx="4305509" cy="285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56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26" y="120946"/>
            <a:ext cx="8554314" cy="793454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2. </a:t>
            </a:r>
            <a:r>
              <a:rPr lang="en-US" dirty="0" err="1" smtClean="0">
                <a:solidFill>
                  <a:srgbClr val="0000FF"/>
                </a:solidFill>
              </a:rPr>
              <a:t>Confiabilidad</a:t>
            </a:r>
            <a:r>
              <a:rPr lang="en-US" dirty="0" smtClean="0">
                <a:solidFill>
                  <a:srgbClr val="0000FF"/>
                </a:solidFill>
              </a:rPr>
              <a:t> de los </a:t>
            </a:r>
            <a:r>
              <a:rPr lang="en-US" dirty="0" err="1" smtClean="0">
                <a:solidFill>
                  <a:srgbClr val="0000FF"/>
                </a:solidFill>
              </a:rPr>
              <a:t>documentos</a:t>
            </a:r>
            <a:r>
              <a:rPr lang="en-US" dirty="0" smtClean="0">
                <a:solidFill>
                  <a:srgbClr val="0000FF"/>
                </a:solidFill>
              </a:rPr>
              <a:t> del </a:t>
            </a:r>
            <a:r>
              <a:rPr lang="en-US" b="1" i="1" dirty="0" err="1">
                <a:solidFill>
                  <a:srgbClr val="FF2EAB"/>
                </a:solidFill>
                <a:latin typeface="Chalkboard"/>
                <a:cs typeface="Chalkboard"/>
              </a:rPr>
              <a:t>antiguo</a:t>
            </a:r>
            <a:r>
              <a:rPr lang="en-US" b="1" i="1" dirty="0">
                <a:solidFill>
                  <a:srgbClr val="FF2EAB"/>
                </a:solidFill>
                <a:latin typeface="Chalkboard"/>
                <a:cs typeface="Chalkboard"/>
              </a:rPr>
              <a:t> </a:t>
            </a:r>
            <a:r>
              <a:rPr lang="en-US" b="1" i="1" dirty="0" err="1">
                <a:solidFill>
                  <a:srgbClr val="FF2EAB"/>
                </a:solidFill>
                <a:latin typeface="Chalkboard"/>
                <a:cs typeface="Chalkboard"/>
              </a:rPr>
              <a:t>testamento</a:t>
            </a:r>
            <a:endParaRPr lang="en-US" b="1" dirty="0">
              <a:solidFill>
                <a:srgbClr val="FF2EAB"/>
              </a:solidFill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61100"/>
            <a:ext cx="7765369" cy="4719882"/>
          </a:xfrm>
        </p:spPr>
        <p:txBody>
          <a:bodyPr>
            <a:noAutofit/>
          </a:bodyPr>
          <a:lstStyle/>
          <a:p>
            <a:r>
              <a:rPr lang="en-US" sz="2400" dirty="0" smtClean="0"/>
              <a:t>II. </a:t>
            </a:r>
            <a:r>
              <a:rPr lang="en-US" sz="2400" dirty="0" err="1" smtClean="0"/>
              <a:t>Prueba</a:t>
            </a:r>
            <a:r>
              <a:rPr lang="en-US" sz="2400" dirty="0" smtClean="0"/>
              <a:t> </a:t>
            </a:r>
            <a:r>
              <a:rPr lang="en-US" sz="2400" dirty="0" err="1" smtClean="0"/>
              <a:t>Interna</a:t>
            </a:r>
            <a:r>
              <a:rPr lang="en-US" sz="2400" dirty="0" smtClean="0"/>
              <a:t>: </a:t>
            </a:r>
            <a:r>
              <a:rPr lang="en-US" sz="2400" dirty="0" err="1" smtClean="0"/>
              <a:t>Consistencia</a:t>
            </a:r>
            <a:r>
              <a:rPr lang="en-US" sz="2400" dirty="0" smtClean="0"/>
              <a:t> entre los </a:t>
            </a:r>
            <a:r>
              <a:rPr lang="en-US" sz="2400" dirty="0" err="1" smtClean="0"/>
              <a:t>libros</a:t>
            </a:r>
            <a:r>
              <a:rPr lang="en-US" sz="2400" dirty="0" smtClean="0"/>
              <a:t>, </a:t>
            </a:r>
            <a:r>
              <a:rPr lang="en-US" sz="2400" dirty="0" err="1" smtClean="0"/>
              <a:t>que</a:t>
            </a:r>
            <a:r>
              <a:rPr lang="en-US" sz="2400" dirty="0" smtClean="0"/>
              <a:t> no </a:t>
            </a:r>
            <a:r>
              <a:rPr lang="en-US" sz="2400" dirty="0" err="1" smtClean="0"/>
              <a:t>haya</a:t>
            </a:r>
            <a:r>
              <a:rPr lang="en-US" sz="2400" dirty="0" smtClean="0"/>
              <a:t> </a:t>
            </a:r>
            <a:r>
              <a:rPr lang="en-US" sz="2400" dirty="0" err="1" smtClean="0"/>
              <a:t>contradicción</a:t>
            </a:r>
            <a:r>
              <a:rPr lang="en-US" sz="2400" dirty="0" smtClean="0"/>
              <a:t>.  </a:t>
            </a:r>
            <a:r>
              <a:rPr lang="en-US" sz="2400" dirty="0" err="1" smtClean="0"/>
              <a:t>Historia</a:t>
            </a:r>
            <a:r>
              <a:rPr lang="en-US" sz="2400" dirty="0" smtClean="0"/>
              <a:t> del pueblo de Israel, </a:t>
            </a:r>
            <a:r>
              <a:rPr lang="en-US" sz="2400" dirty="0" err="1" smtClean="0"/>
              <a:t>cronológico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1600 </a:t>
            </a:r>
            <a:r>
              <a:rPr lang="en-US" sz="2400" dirty="0" err="1" smtClean="0"/>
              <a:t>años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III. </a:t>
            </a:r>
            <a:r>
              <a:rPr lang="en-US" sz="2400" dirty="0" err="1" smtClean="0"/>
              <a:t>Prueba</a:t>
            </a:r>
            <a:r>
              <a:rPr lang="en-US" sz="2400" dirty="0" smtClean="0"/>
              <a:t> </a:t>
            </a:r>
            <a:r>
              <a:rPr lang="en-US" sz="2400" dirty="0" err="1" smtClean="0"/>
              <a:t>Externa</a:t>
            </a:r>
            <a:r>
              <a:rPr lang="en-US" sz="2400" dirty="0" smtClean="0"/>
              <a:t>: </a:t>
            </a:r>
            <a:r>
              <a:rPr lang="en-US" sz="2400" dirty="0" err="1" smtClean="0"/>
              <a:t>Testimonios</a:t>
            </a:r>
            <a:r>
              <a:rPr lang="en-US" sz="2400" dirty="0" smtClean="0"/>
              <a:t> </a:t>
            </a:r>
            <a:r>
              <a:rPr lang="en-US" sz="2400" dirty="0" err="1" smtClean="0"/>
              <a:t>externos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nieguen</a:t>
            </a:r>
            <a:r>
              <a:rPr lang="en-US" sz="2400" dirty="0" smtClean="0"/>
              <a:t> o </a:t>
            </a:r>
            <a:r>
              <a:rPr lang="en-US" sz="2400" dirty="0" err="1" smtClean="0"/>
              <a:t>apoyen</a:t>
            </a:r>
            <a:r>
              <a:rPr lang="en-US" sz="2400" dirty="0" smtClean="0"/>
              <a:t> la </a:t>
            </a:r>
            <a:r>
              <a:rPr lang="en-US" sz="2400" dirty="0" err="1" smtClean="0"/>
              <a:t>información</a:t>
            </a:r>
            <a:r>
              <a:rPr lang="en-US" sz="2400" dirty="0" smtClean="0"/>
              <a:t>. </a:t>
            </a:r>
            <a:r>
              <a:rPr lang="en-US" sz="2400" dirty="0" err="1" smtClean="0"/>
              <a:t>Existen</a:t>
            </a:r>
            <a:r>
              <a:rPr lang="en-US" sz="2400" dirty="0" smtClean="0"/>
              <a:t> </a:t>
            </a:r>
            <a:r>
              <a:rPr lang="en-US" sz="2400" dirty="0" err="1" smtClean="0"/>
              <a:t>leyendas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apoyan</a:t>
            </a:r>
            <a:r>
              <a:rPr lang="en-US" sz="2400" dirty="0" smtClean="0"/>
              <a:t> la </a:t>
            </a:r>
            <a:r>
              <a:rPr lang="en-US" sz="2400" dirty="0" err="1" smtClean="0"/>
              <a:t>Biblia</a:t>
            </a:r>
            <a:r>
              <a:rPr lang="en-US" sz="2400" dirty="0" smtClean="0"/>
              <a:t>, </a:t>
            </a:r>
            <a:r>
              <a:rPr lang="en-US" sz="2400" dirty="0" err="1" smtClean="0"/>
              <a:t>leyes</a:t>
            </a:r>
            <a:r>
              <a:rPr lang="en-US" sz="2400" dirty="0" smtClean="0"/>
              <a:t> de de </a:t>
            </a:r>
            <a:r>
              <a:rPr lang="en-US" sz="2400" dirty="0" err="1" smtClean="0"/>
              <a:t>otros</a:t>
            </a:r>
            <a:r>
              <a:rPr lang="en-US" sz="2400" dirty="0" smtClean="0"/>
              <a:t> pueblos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apoyan</a:t>
            </a:r>
            <a:r>
              <a:rPr lang="en-US" sz="2400" dirty="0" smtClean="0"/>
              <a:t>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costumbres</a:t>
            </a:r>
            <a:r>
              <a:rPr lang="en-US" sz="2400" dirty="0" smtClean="0"/>
              <a:t>: Hammurabi; </a:t>
            </a:r>
            <a:r>
              <a:rPr lang="en-US" sz="2400" dirty="0" err="1" smtClean="0"/>
              <a:t>Nizi</a:t>
            </a:r>
            <a:r>
              <a:rPr lang="en-US" sz="2400" dirty="0" smtClean="0"/>
              <a:t> etc.</a:t>
            </a:r>
          </a:p>
          <a:p>
            <a:r>
              <a:rPr lang="en-US" sz="2400" dirty="0" err="1" smtClean="0"/>
              <a:t>Arqueología</a:t>
            </a:r>
            <a:r>
              <a:rPr lang="en-US" sz="2400" dirty="0" smtClean="0"/>
              <a:t>: </a:t>
            </a:r>
            <a:r>
              <a:rPr lang="en-US" sz="2400" dirty="0" err="1" smtClean="0"/>
              <a:t>descubrimientos</a:t>
            </a:r>
            <a:r>
              <a:rPr lang="en-US" sz="2400" dirty="0" smtClean="0"/>
              <a:t> </a:t>
            </a:r>
            <a:r>
              <a:rPr lang="en-US" sz="2400" dirty="0" err="1" smtClean="0"/>
              <a:t>arqueológicos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verifiquen</a:t>
            </a:r>
            <a:r>
              <a:rPr lang="en-US" sz="2400" dirty="0" smtClean="0"/>
              <a:t> y </a:t>
            </a:r>
            <a:r>
              <a:rPr lang="en-US" sz="2400" dirty="0" err="1" smtClean="0"/>
              <a:t>confirmen</a:t>
            </a:r>
            <a:r>
              <a:rPr lang="en-US" sz="2400" dirty="0" smtClean="0"/>
              <a:t> la </a:t>
            </a:r>
            <a:r>
              <a:rPr lang="en-US" sz="2400" dirty="0" err="1" smtClean="0"/>
              <a:t>información</a:t>
            </a:r>
            <a:r>
              <a:rPr lang="en-US" sz="2400" dirty="0" smtClean="0"/>
              <a:t>. </a:t>
            </a:r>
            <a:r>
              <a:rPr lang="en-US" sz="2400" dirty="0" err="1" smtClean="0"/>
              <a:t>Cada</a:t>
            </a:r>
            <a:r>
              <a:rPr lang="en-US" sz="2400" dirty="0" smtClean="0"/>
              <a:t> </a:t>
            </a:r>
            <a:r>
              <a:rPr lang="en-US" sz="2400" dirty="0" err="1" smtClean="0"/>
              <a:t>vez</a:t>
            </a:r>
            <a:r>
              <a:rPr lang="en-US" sz="2400" dirty="0" smtClean="0"/>
              <a:t> </a:t>
            </a:r>
            <a:r>
              <a:rPr lang="en-US" sz="2400" dirty="0" err="1" smtClean="0"/>
              <a:t>aparecen</a:t>
            </a:r>
            <a:r>
              <a:rPr lang="en-US" sz="2400" dirty="0" smtClean="0"/>
              <a:t> </a:t>
            </a:r>
            <a:r>
              <a:rPr lang="en-US" sz="2400" dirty="0" err="1" smtClean="0"/>
              <a:t>nuevas</a:t>
            </a:r>
            <a:r>
              <a:rPr lang="en-US" sz="2400" dirty="0" smtClean="0"/>
              <a:t> </a:t>
            </a:r>
            <a:r>
              <a:rPr lang="en-US" sz="2400" dirty="0" err="1" smtClean="0"/>
              <a:t>confirmaciones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3211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3. </a:t>
            </a:r>
            <a:r>
              <a:rPr lang="en-US" dirty="0" err="1" smtClean="0">
                <a:solidFill>
                  <a:srgbClr val="0000FF"/>
                </a:solidFill>
              </a:rPr>
              <a:t>Confiabilidad</a:t>
            </a:r>
            <a:r>
              <a:rPr lang="en-US" dirty="0" smtClean="0">
                <a:solidFill>
                  <a:srgbClr val="0000FF"/>
                </a:solidFill>
              </a:rPr>
              <a:t> de los </a:t>
            </a:r>
            <a:r>
              <a:rPr lang="en-US" dirty="0" err="1" smtClean="0">
                <a:solidFill>
                  <a:srgbClr val="0000FF"/>
                </a:solidFill>
              </a:rPr>
              <a:t>documentos</a:t>
            </a:r>
            <a:r>
              <a:rPr lang="en-US" dirty="0" smtClean="0">
                <a:solidFill>
                  <a:srgbClr val="0000FF"/>
                </a:solidFill>
              </a:rPr>
              <a:t> del </a:t>
            </a:r>
            <a:r>
              <a:rPr lang="en-US" b="1" i="1" dirty="0" err="1" smtClean="0">
                <a:solidFill>
                  <a:srgbClr val="AB34FF"/>
                </a:solidFill>
                <a:latin typeface="Chalkboard"/>
                <a:cs typeface="Chalkboard"/>
              </a:rPr>
              <a:t>nuevo</a:t>
            </a:r>
            <a:r>
              <a:rPr lang="en-US" b="1" i="1" dirty="0" smtClean="0">
                <a:solidFill>
                  <a:srgbClr val="AB34FF"/>
                </a:solidFill>
                <a:latin typeface="Chalkboard"/>
                <a:cs typeface="Chalkboard"/>
              </a:rPr>
              <a:t> </a:t>
            </a:r>
            <a:r>
              <a:rPr lang="en-US" b="1" i="1" dirty="0" err="1" smtClean="0">
                <a:solidFill>
                  <a:srgbClr val="AB34FF"/>
                </a:solidFill>
                <a:latin typeface="Chalkboard"/>
                <a:cs typeface="Chalkboard"/>
              </a:rPr>
              <a:t>testamento</a:t>
            </a:r>
            <a:endParaRPr lang="en-US" b="1" i="1" dirty="0">
              <a:solidFill>
                <a:srgbClr val="AB34FF"/>
              </a:solidFill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Prueba</a:t>
            </a:r>
            <a:r>
              <a:rPr lang="en-US" dirty="0" smtClean="0"/>
              <a:t> </a:t>
            </a:r>
            <a:r>
              <a:rPr lang="en-US" dirty="0" err="1" smtClean="0"/>
              <a:t>Bibliográfica</a:t>
            </a:r>
            <a:r>
              <a:rPr lang="en-US" dirty="0" smtClean="0"/>
              <a:t>: (</a:t>
            </a:r>
            <a:r>
              <a:rPr lang="en-US" dirty="0" err="1" smtClean="0"/>
              <a:t>Cuán</a:t>
            </a:r>
            <a:r>
              <a:rPr lang="en-US" dirty="0" smtClean="0"/>
              <a:t> </a:t>
            </a:r>
            <a:r>
              <a:rPr lang="en-US" dirty="0" err="1" smtClean="0"/>
              <a:t>cerca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dirty="0" err="1" smtClean="0"/>
              <a:t>copia</a:t>
            </a:r>
            <a:r>
              <a:rPr lang="en-US" dirty="0" smtClean="0"/>
              <a:t> actual de </a:t>
            </a:r>
            <a:r>
              <a:rPr lang="en-US" dirty="0" err="1" smtClean="0"/>
              <a:t>su</a:t>
            </a:r>
            <a:r>
              <a:rPr lang="en-US" dirty="0" smtClean="0"/>
              <a:t> original) </a:t>
            </a:r>
          </a:p>
          <a:p>
            <a:r>
              <a:rPr lang="en-US" dirty="0" smtClean="0"/>
              <a:t>a) </a:t>
            </a:r>
            <a:r>
              <a:rPr lang="en-US" dirty="0" err="1" smtClean="0"/>
              <a:t>Cuadro</a:t>
            </a:r>
            <a:r>
              <a:rPr lang="en-US" dirty="0" smtClean="0"/>
              <a:t> de </a:t>
            </a:r>
            <a:r>
              <a:rPr lang="en-US" dirty="0" err="1" smtClean="0"/>
              <a:t>comparación</a:t>
            </a:r>
            <a:r>
              <a:rPr lang="en-US" dirty="0" smtClean="0"/>
              <a:t>: “</a:t>
            </a:r>
            <a:r>
              <a:rPr lang="en-US" dirty="0" err="1" smtClean="0"/>
              <a:t>Evidencia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Demanda</a:t>
            </a:r>
            <a:r>
              <a:rPr lang="en-US" dirty="0" smtClean="0"/>
              <a:t> un </a:t>
            </a:r>
            <a:r>
              <a:rPr lang="en-US" dirty="0" err="1" smtClean="0"/>
              <a:t>Veredicto</a:t>
            </a:r>
            <a:r>
              <a:rPr lang="en-US" dirty="0" smtClean="0"/>
              <a:t>” Josh McDowell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072238"/>
              </p:ext>
            </p:extLst>
          </p:nvPr>
        </p:nvGraphicFramePr>
        <p:xfrm>
          <a:off x="498969" y="2107558"/>
          <a:ext cx="8285925" cy="4203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4609"/>
                <a:gridCol w="1632992"/>
                <a:gridCol w="1527151"/>
                <a:gridCol w="1466668"/>
                <a:gridCol w="1194505"/>
              </a:tblGrid>
              <a:tr h="72479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Autor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Cuando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fue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escrito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Copia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más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temprana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Intérvalo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tiempo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Número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copias</a:t>
                      </a:r>
                      <a:endParaRPr lang="en-US" dirty="0"/>
                    </a:p>
                  </a:txBody>
                  <a:tcPr/>
                </a:tc>
              </a:tr>
              <a:tr h="724799">
                <a:tc>
                  <a:txBody>
                    <a:bodyPr/>
                    <a:lstStyle/>
                    <a:p>
                      <a:r>
                        <a:rPr lang="en-US" dirty="0" smtClean="0"/>
                        <a:t>César (Hist. </a:t>
                      </a:r>
                      <a:r>
                        <a:rPr lang="en-US" dirty="0" err="1" smtClean="0"/>
                        <a:t>Guerras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gálicas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100-44 A.C.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900 D.C.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 </a:t>
                      </a:r>
                      <a:r>
                        <a:rPr lang="en-US" dirty="0" err="1" smtClean="0"/>
                        <a:t>años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55500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Platón</a:t>
                      </a:r>
                      <a:r>
                        <a:rPr lang="en-US" dirty="0" smtClean="0"/>
                        <a:t> ( </a:t>
                      </a:r>
                      <a:r>
                        <a:rPr lang="en-US" dirty="0" err="1" smtClean="0"/>
                        <a:t>Tetralogías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427-347 A.C.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900 D.C.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1200 </a:t>
                      </a:r>
                      <a:r>
                        <a:rPr lang="en-US" dirty="0" err="1" smtClean="0"/>
                        <a:t>años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60123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Tácito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Anales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 D.C.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1100 D.C.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 </a:t>
                      </a:r>
                      <a:r>
                        <a:rPr lang="en-US" dirty="0" err="1" smtClean="0"/>
                        <a:t>años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54163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Aristóteles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384-322 A.C.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1100 D.C.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1400 </a:t>
                      </a:r>
                      <a:r>
                        <a:rPr lang="en-US" dirty="0" err="1" smtClean="0"/>
                        <a:t>años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/>
                </a:tc>
              </a:tr>
              <a:tr h="54251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Homero</a:t>
                      </a:r>
                      <a:r>
                        <a:rPr lang="en-US" baseline="0" dirty="0" smtClean="0"/>
                        <a:t> (La </a:t>
                      </a:r>
                      <a:r>
                        <a:rPr lang="en-US" baseline="0" dirty="0" err="1" smtClean="0"/>
                        <a:t>Ilíada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900 A.C.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400 A.C.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 </a:t>
                      </a:r>
                      <a:r>
                        <a:rPr lang="en-US" dirty="0" err="1" smtClean="0"/>
                        <a:t>años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643</a:t>
                      </a:r>
                      <a:endParaRPr lang="en-US" dirty="0"/>
                    </a:p>
                  </a:txBody>
                  <a:tcPr/>
                </a:tc>
              </a:tr>
              <a:tr h="514019">
                <a:tc>
                  <a:txBody>
                    <a:bodyPr/>
                    <a:lstStyle/>
                    <a:p>
                      <a:r>
                        <a:rPr lang="en-US" dirty="0" smtClean="0"/>
                        <a:t>Nuevo </a:t>
                      </a:r>
                      <a:r>
                        <a:rPr lang="en-US" dirty="0" err="1" smtClean="0"/>
                        <a:t>Testamento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40-100 D.C.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125 D.C.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 </a:t>
                      </a:r>
                      <a:r>
                        <a:rPr lang="en-US" dirty="0" err="1" smtClean="0"/>
                        <a:t>años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&gt;24000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136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3. </a:t>
            </a:r>
            <a:r>
              <a:rPr lang="en-US" dirty="0" err="1">
                <a:solidFill>
                  <a:srgbClr val="0000FF"/>
                </a:solidFill>
              </a:rPr>
              <a:t>Confiabilidad</a:t>
            </a:r>
            <a:r>
              <a:rPr lang="en-US" dirty="0">
                <a:solidFill>
                  <a:srgbClr val="0000FF"/>
                </a:solidFill>
              </a:rPr>
              <a:t> de los </a:t>
            </a:r>
            <a:r>
              <a:rPr lang="en-US" dirty="0" err="1">
                <a:solidFill>
                  <a:srgbClr val="0000FF"/>
                </a:solidFill>
              </a:rPr>
              <a:t>documentos</a:t>
            </a:r>
            <a:r>
              <a:rPr lang="en-US" dirty="0">
                <a:solidFill>
                  <a:srgbClr val="0000FF"/>
                </a:solidFill>
              </a:rPr>
              <a:t> del </a:t>
            </a:r>
            <a:r>
              <a:rPr lang="en-US" b="1" i="1" dirty="0" err="1">
                <a:solidFill>
                  <a:srgbClr val="AB34FF"/>
                </a:solidFill>
                <a:latin typeface="Chalkboard"/>
                <a:cs typeface="Chalkboard"/>
              </a:rPr>
              <a:t>nuevo</a:t>
            </a:r>
            <a:r>
              <a:rPr lang="en-US" b="1" i="1" dirty="0">
                <a:solidFill>
                  <a:srgbClr val="AB34FF"/>
                </a:solidFill>
                <a:latin typeface="Chalkboard"/>
                <a:cs typeface="Chalkboard"/>
              </a:rPr>
              <a:t> </a:t>
            </a:r>
            <a:r>
              <a:rPr lang="en-US" b="1" i="1" dirty="0" err="1">
                <a:solidFill>
                  <a:srgbClr val="AB34FF"/>
                </a:solidFill>
                <a:latin typeface="Chalkboard"/>
                <a:cs typeface="Chalkboard"/>
              </a:rPr>
              <a:t>testamento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231" y="1100628"/>
            <a:ext cx="8528651" cy="3579849"/>
          </a:xfrm>
        </p:spPr>
        <p:txBody>
          <a:bodyPr>
            <a:noAutofit/>
          </a:bodyPr>
          <a:lstStyle/>
          <a:p>
            <a:r>
              <a:rPr lang="en-US" sz="2000" dirty="0" smtClean="0"/>
              <a:t>b) Factor de </a:t>
            </a:r>
            <a:r>
              <a:rPr lang="en-US" sz="2000" dirty="0" err="1" smtClean="0"/>
              <a:t>variación</a:t>
            </a:r>
            <a:r>
              <a:rPr lang="en-US" sz="2000" dirty="0" smtClean="0"/>
              <a:t>: </a:t>
            </a:r>
            <a:r>
              <a:rPr lang="en-US" sz="2000" dirty="0" err="1" smtClean="0"/>
              <a:t>Cantidad</a:t>
            </a:r>
            <a:r>
              <a:rPr lang="en-US" sz="2000" dirty="0" smtClean="0"/>
              <a:t> de </a:t>
            </a:r>
            <a:r>
              <a:rPr lang="en-US" sz="2000" dirty="0" err="1" smtClean="0"/>
              <a:t>Variación</a:t>
            </a:r>
            <a:r>
              <a:rPr lang="en-US" sz="2000" dirty="0" smtClean="0"/>
              <a:t> entre los </a:t>
            </a:r>
            <a:r>
              <a:rPr lang="en-US" sz="2000" dirty="0" err="1" smtClean="0"/>
              <a:t>manuscritos</a:t>
            </a:r>
            <a:r>
              <a:rPr lang="en-US" sz="2000" dirty="0" smtClean="0"/>
              <a:t>, </a:t>
            </a:r>
            <a:r>
              <a:rPr lang="en-US" sz="2000" dirty="0" err="1" smtClean="0"/>
              <a:t>errores</a:t>
            </a:r>
            <a:r>
              <a:rPr lang="en-US" sz="2000" dirty="0" smtClean="0"/>
              <a:t> de </a:t>
            </a:r>
            <a:r>
              <a:rPr lang="en-US" sz="2000" dirty="0" err="1" smtClean="0"/>
              <a:t>copia</a:t>
            </a:r>
            <a:r>
              <a:rPr lang="en-US" sz="2000" dirty="0" smtClean="0"/>
              <a:t> al </a:t>
            </a:r>
            <a:r>
              <a:rPr lang="en-US" sz="2000" dirty="0" err="1" smtClean="0"/>
              <a:t>momento</a:t>
            </a:r>
            <a:r>
              <a:rPr lang="en-US" sz="2000" dirty="0" smtClean="0"/>
              <a:t> de </a:t>
            </a:r>
            <a:r>
              <a:rPr lang="en-US" sz="2000" dirty="0" err="1" smtClean="0"/>
              <a:t>transcribir</a:t>
            </a:r>
            <a:r>
              <a:rPr lang="en-US" sz="2000" dirty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ej</a:t>
            </a:r>
            <a:r>
              <a:rPr lang="en-US" sz="2000" dirty="0" smtClean="0"/>
              <a:t>: </a:t>
            </a:r>
            <a:r>
              <a:rPr lang="en-US" sz="2000" dirty="0" err="1" smtClean="0"/>
              <a:t>orden</a:t>
            </a:r>
            <a:r>
              <a:rPr lang="en-US" sz="2000" dirty="0" smtClean="0"/>
              <a:t> de </a:t>
            </a:r>
            <a:r>
              <a:rPr lang="en-US" sz="2000" dirty="0" err="1" smtClean="0"/>
              <a:t>palabras</a:t>
            </a:r>
            <a:r>
              <a:rPr lang="en-US" sz="2000" dirty="0" smtClean="0"/>
              <a:t>, </a:t>
            </a:r>
            <a:r>
              <a:rPr lang="en-US" sz="2000" dirty="0" err="1" smtClean="0"/>
              <a:t>puntuación</a:t>
            </a:r>
            <a:r>
              <a:rPr lang="en-US" sz="2000" dirty="0" smtClean="0"/>
              <a:t> y </a:t>
            </a:r>
            <a:r>
              <a:rPr lang="en-US" sz="2000" dirty="0" err="1" smtClean="0"/>
              <a:t>ortografía</a:t>
            </a:r>
            <a:r>
              <a:rPr lang="en-US" sz="2000" dirty="0" smtClean="0"/>
              <a:t>. </a:t>
            </a:r>
            <a:endParaRPr lang="en-US" sz="2000" dirty="0"/>
          </a:p>
          <a:p>
            <a:r>
              <a:rPr lang="en-US" sz="2000" dirty="0" err="1" smtClean="0"/>
              <a:t>Existen</a:t>
            </a:r>
            <a:r>
              <a:rPr lang="en-US" sz="2000" dirty="0" smtClean="0"/>
              <a:t> 24.000 </a:t>
            </a:r>
            <a:r>
              <a:rPr lang="en-US" sz="2000" dirty="0" err="1" smtClean="0"/>
              <a:t>manuscritos</a:t>
            </a:r>
            <a:r>
              <a:rPr lang="en-US" sz="2000" dirty="0"/>
              <a:t> </a:t>
            </a:r>
            <a:r>
              <a:rPr lang="en-US" sz="2000" dirty="0" smtClean="0"/>
              <a:t>NT </a:t>
            </a:r>
            <a:r>
              <a:rPr lang="en-US" sz="2000" dirty="0" err="1" smtClean="0"/>
              <a:t>entero</a:t>
            </a:r>
            <a:r>
              <a:rPr lang="en-US" sz="2000" dirty="0" smtClean="0"/>
              <a:t> y </a:t>
            </a:r>
            <a:r>
              <a:rPr lang="en-US" sz="2000" dirty="0" err="1" smtClean="0"/>
              <a:t>partes</a:t>
            </a:r>
            <a:endParaRPr lang="en-US" sz="2000" dirty="0" smtClean="0"/>
          </a:p>
          <a:p>
            <a:r>
              <a:rPr lang="en-US" sz="2000" dirty="0" err="1" smtClean="0"/>
              <a:t>Existen</a:t>
            </a:r>
            <a:r>
              <a:rPr lang="en-US" sz="2000" dirty="0" smtClean="0"/>
              <a:t> </a:t>
            </a:r>
            <a:r>
              <a:rPr lang="en-US" sz="2000" dirty="0" err="1" smtClean="0"/>
              <a:t>versiones</a:t>
            </a:r>
            <a:r>
              <a:rPr lang="en-US" sz="2000" dirty="0" smtClean="0"/>
              <a:t> </a:t>
            </a:r>
            <a:r>
              <a:rPr lang="en-US" sz="2000" dirty="0" err="1" smtClean="0"/>
              <a:t>traducidas</a:t>
            </a:r>
            <a:r>
              <a:rPr lang="en-US" sz="2000" dirty="0"/>
              <a:t> </a:t>
            </a:r>
            <a:r>
              <a:rPr lang="en-US" sz="2000" dirty="0" smtClean="0"/>
              <a:t>al </a:t>
            </a:r>
            <a:r>
              <a:rPr lang="en-US" sz="2000" dirty="0" err="1" smtClean="0"/>
              <a:t>Copto</a:t>
            </a:r>
            <a:r>
              <a:rPr lang="en-US" sz="2000" dirty="0" smtClean="0"/>
              <a:t> (150 DC), </a:t>
            </a:r>
            <a:r>
              <a:rPr lang="en-US" sz="2000" dirty="0" err="1" smtClean="0"/>
              <a:t>Siríaco</a:t>
            </a:r>
            <a:r>
              <a:rPr lang="en-US" sz="2000" dirty="0" smtClean="0"/>
              <a:t> (150 D.C.) y </a:t>
            </a:r>
            <a:r>
              <a:rPr lang="en-US" sz="2000" dirty="0" err="1" smtClean="0"/>
              <a:t>Latín</a:t>
            </a:r>
            <a:endParaRPr lang="en-US" sz="2000" dirty="0" smtClean="0"/>
          </a:p>
          <a:p>
            <a:r>
              <a:rPr lang="en-US" sz="2000" dirty="0" smtClean="0"/>
              <a:t> c) Padres de la </a:t>
            </a:r>
            <a:r>
              <a:rPr lang="en-US" sz="2000" dirty="0" err="1" smtClean="0"/>
              <a:t>Primera</a:t>
            </a:r>
            <a:r>
              <a:rPr lang="en-US" sz="2000" dirty="0" smtClean="0"/>
              <a:t> </a:t>
            </a:r>
            <a:r>
              <a:rPr lang="en-US" sz="2000" dirty="0" err="1" smtClean="0"/>
              <a:t>Iglesia</a:t>
            </a:r>
            <a:r>
              <a:rPr lang="en-US" sz="2000" dirty="0" smtClean="0"/>
              <a:t>.  </a:t>
            </a:r>
            <a:r>
              <a:rPr lang="en-US" sz="2000" dirty="0" err="1" smtClean="0"/>
              <a:t>Autores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ocupaban</a:t>
            </a:r>
            <a:r>
              <a:rPr lang="en-US" sz="2000" dirty="0" smtClean="0"/>
              <a:t> </a:t>
            </a:r>
            <a:r>
              <a:rPr lang="en-US" sz="2000" dirty="0" err="1" smtClean="0"/>
              <a:t>referencia</a:t>
            </a:r>
            <a:r>
              <a:rPr lang="en-US" sz="2000" dirty="0" smtClean="0"/>
              <a:t> </a:t>
            </a:r>
            <a:r>
              <a:rPr lang="en-US" sz="2000" dirty="0" err="1" smtClean="0"/>
              <a:t>bíblicas</a:t>
            </a:r>
            <a:r>
              <a:rPr lang="en-US" sz="2000" dirty="0" smtClean="0"/>
              <a:t> en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propia</a:t>
            </a:r>
            <a:r>
              <a:rPr lang="en-US" sz="2000" dirty="0" smtClean="0"/>
              <a:t> </a:t>
            </a:r>
            <a:r>
              <a:rPr lang="en-US" sz="2000" dirty="0" err="1" smtClean="0"/>
              <a:t>literatura</a:t>
            </a:r>
            <a:r>
              <a:rPr lang="en-US" sz="2000" dirty="0" smtClean="0"/>
              <a:t>.  Se </a:t>
            </a:r>
            <a:r>
              <a:rPr lang="en-US" sz="2000" dirty="0" err="1" smtClean="0"/>
              <a:t>puede</a:t>
            </a:r>
            <a:r>
              <a:rPr lang="en-US" sz="2000" dirty="0" smtClean="0"/>
              <a:t> </a:t>
            </a:r>
            <a:r>
              <a:rPr lang="en-US" sz="2000" dirty="0" err="1" smtClean="0"/>
              <a:t>recomponer</a:t>
            </a:r>
            <a:r>
              <a:rPr lang="en-US" sz="2000" dirty="0" smtClean="0"/>
              <a:t> el NT a </a:t>
            </a:r>
            <a:r>
              <a:rPr lang="en-US" sz="2000" dirty="0" err="1" smtClean="0"/>
              <a:t>excepción</a:t>
            </a:r>
            <a:r>
              <a:rPr lang="en-US" sz="2000" dirty="0" smtClean="0"/>
              <a:t> de 11 </a:t>
            </a:r>
            <a:r>
              <a:rPr lang="en-US" sz="2000" dirty="0" err="1" smtClean="0"/>
              <a:t>versículos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Clemente de Roma (95 DC), </a:t>
            </a:r>
            <a:r>
              <a:rPr lang="en-US" sz="2000" dirty="0" err="1" smtClean="0"/>
              <a:t>discípulo</a:t>
            </a:r>
            <a:r>
              <a:rPr lang="en-US" sz="2000" dirty="0" smtClean="0"/>
              <a:t> de Pedro</a:t>
            </a:r>
          </a:p>
          <a:p>
            <a:r>
              <a:rPr lang="en-US" sz="2000" dirty="0" err="1" smtClean="0"/>
              <a:t>Ireneo</a:t>
            </a:r>
            <a:r>
              <a:rPr lang="en-US" sz="2000" dirty="0" smtClean="0"/>
              <a:t> y </a:t>
            </a:r>
            <a:r>
              <a:rPr lang="en-US" sz="2000" dirty="0" err="1" smtClean="0"/>
              <a:t>Tertulio</a:t>
            </a:r>
            <a:r>
              <a:rPr lang="en-US" sz="2000" dirty="0" smtClean="0"/>
              <a:t> </a:t>
            </a:r>
            <a:r>
              <a:rPr lang="en-US" sz="2000" dirty="0" err="1" smtClean="0"/>
              <a:t>hablan</a:t>
            </a:r>
            <a:r>
              <a:rPr lang="en-US" sz="2000" dirty="0" smtClean="0"/>
              <a:t> de Clemente</a:t>
            </a:r>
          </a:p>
          <a:p>
            <a:r>
              <a:rPr lang="en-US" sz="2000" dirty="0" smtClean="0"/>
              <a:t>Ignacio (70-110 DC). </a:t>
            </a:r>
            <a:r>
              <a:rPr lang="en-US" sz="2000" dirty="0" err="1" smtClean="0"/>
              <a:t>Mártir</a:t>
            </a:r>
            <a:r>
              <a:rPr lang="en-US" sz="2000" dirty="0" smtClean="0"/>
              <a:t> y </a:t>
            </a:r>
            <a:r>
              <a:rPr lang="en-US" sz="2000" dirty="0" err="1" smtClean="0"/>
              <a:t>arzobispo</a:t>
            </a:r>
            <a:r>
              <a:rPr lang="en-US" sz="2000" dirty="0" smtClean="0"/>
              <a:t> de </a:t>
            </a:r>
            <a:r>
              <a:rPr lang="en-US" sz="2000" dirty="0" err="1" smtClean="0"/>
              <a:t>Antioquía</a:t>
            </a:r>
            <a:r>
              <a:rPr lang="en-US" sz="2000" dirty="0" smtClean="0"/>
              <a:t>, </a:t>
            </a:r>
            <a:r>
              <a:rPr lang="en-US" sz="2000" dirty="0" err="1" smtClean="0"/>
              <a:t>conoció</a:t>
            </a:r>
            <a:r>
              <a:rPr lang="en-US" sz="2000" dirty="0" smtClean="0"/>
              <a:t> </a:t>
            </a:r>
            <a:r>
              <a:rPr lang="en-US" sz="2000" dirty="0" err="1" smtClean="0"/>
              <a:t>bien</a:t>
            </a:r>
            <a:r>
              <a:rPr lang="en-US" sz="2000" dirty="0" smtClean="0"/>
              <a:t> a los </a:t>
            </a:r>
            <a:r>
              <a:rPr lang="en-US" sz="2000" dirty="0" err="1" smtClean="0"/>
              <a:t>apóstoles</a:t>
            </a:r>
            <a:endParaRPr lang="en-US" sz="2000" dirty="0" smtClean="0"/>
          </a:p>
          <a:p>
            <a:r>
              <a:rPr lang="en-US" sz="2000" dirty="0" err="1" smtClean="0"/>
              <a:t>Policarpo</a:t>
            </a:r>
            <a:r>
              <a:rPr lang="en-US" sz="2000" dirty="0" smtClean="0"/>
              <a:t> (70.156 DC.) </a:t>
            </a:r>
            <a:r>
              <a:rPr lang="en-US" sz="2000" dirty="0" err="1" smtClean="0"/>
              <a:t>Discípulo</a:t>
            </a:r>
            <a:r>
              <a:rPr lang="en-US" sz="2000" dirty="0" smtClean="0"/>
              <a:t> de Juan. </a:t>
            </a:r>
            <a:r>
              <a:rPr lang="en-US" sz="2000" dirty="0" err="1" smtClean="0"/>
              <a:t>Mártir</a:t>
            </a:r>
            <a:r>
              <a:rPr lang="en-US" sz="2000" dirty="0" smtClean="0"/>
              <a:t> 86 </a:t>
            </a:r>
            <a:r>
              <a:rPr lang="en-US" sz="2000" dirty="0" err="1" smtClean="0"/>
              <a:t>años</a:t>
            </a:r>
            <a:r>
              <a:rPr lang="en-US" sz="2000" dirty="0" smtClean="0"/>
              <a:t>, </a:t>
            </a:r>
            <a:r>
              <a:rPr lang="en-US" sz="2000" dirty="0" err="1" smtClean="0"/>
              <a:t>arzobispo</a:t>
            </a:r>
            <a:r>
              <a:rPr lang="en-US" sz="2000" dirty="0" smtClean="0"/>
              <a:t> de </a:t>
            </a:r>
            <a:r>
              <a:rPr lang="en-US" sz="2000" dirty="0" err="1" smtClean="0"/>
              <a:t>Smirna</a:t>
            </a:r>
            <a:endParaRPr lang="en-US" sz="2000" dirty="0" smtClean="0"/>
          </a:p>
          <a:p>
            <a:r>
              <a:rPr lang="en-US" sz="2000" dirty="0" err="1" smtClean="0"/>
              <a:t>Barnabás</a:t>
            </a:r>
            <a:r>
              <a:rPr lang="en-US" sz="2000" dirty="0" smtClean="0"/>
              <a:t> 70 DC; </a:t>
            </a:r>
            <a:r>
              <a:rPr lang="en-US" sz="2000" dirty="0" err="1" smtClean="0"/>
              <a:t>Hermas</a:t>
            </a:r>
            <a:r>
              <a:rPr lang="en-US" sz="2000" dirty="0" smtClean="0"/>
              <a:t> 95 DC; </a:t>
            </a:r>
            <a:r>
              <a:rPr lang="en-US" sz="2000" dirty="0" err="1" smtClean="0"/>
              <a:t>Tatiano</a:t>
            </a:r>
            <a:r>
              <a:rPr lang="en-US" sz="2000" dirty="0" smtClean="0"/>
              <a:t> 17 DC; y </a:t>
            </a:r>
            <a:r>
              <a:rPr lang="en-US" sz="2000" dirty="0" err="1" smtClean="0"/>
              <a:t>otros</a:t>
            </a:r>
            <a:r>
              <a:rPr lang="en-US" sz="2000" dirty="0" smtClean="0"/>
              <a:t> </a:t>
            </a:r>
            <a:r>
              <a:rPr lang="en-US" sz="2000" dirty="0" err="1" smtClean="0"/>
              <a:t>posteriores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 rot="20797791">
            <a:off x="196564" y="2743978"/>
            <a:ext cx="8815133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halkboard"/>
                <a:cs typeface="Chalkboard"/>
              </a:rPr>
              <a:t>98,33% PUREZA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65113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23686"/>
            <a:ext cx="7520940" cy="54864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3. </a:t>
            </a:r>
            <a:r>
              <a:rPr lang="en-US" dirty="0" err="1">
                <a:solidFill>
                  <a:srgbClr val="0000FF"/>
                </a:solidFill>
              </a:rPr>
              <a:t>Confiabilidad</a:t>
            </a:r>
            <a:r>
              <a:rPr lang="en-US" dirty="0">
                <a:solidFill>
                  <a:srgbClr val="0000FF"/>
                </a:solidFill>
              </a:rPr>
              <a:t> de los </a:t>
            </a:r>
            <a:r>
              <a:rPr lang="en-US" dirty="0" err="1">
                <a:solidFill>
                  <a:srgbClr val="0000FF"/>
                </a:solidFill>
              </a:rPr>
              <a:t>documentos</a:t>
            </a:r>
            <a:r>
              <a:rPr lang="en-US" dirty="0">
                <a:solidFill>
                  <a:srgbClr val="0000FF"/>
                </a:solidFill>
              </a:rPr>
              <a:t> del </a:t>
            </a:r>
            <a:r>
              <a:rPr lang="en-US" b="1" i="1" dirty="0" err="1">
                <a:solidFill>
                  <a:srgbClr val="AB34FF"/>
                </a:solidFill>
                <a:latin typeface="Chalkboard"/>
                <a:cs typeface="Chalkboard"/>
              </a:rPr>
              <a:t>nuevo</a:t>
            </a:r>
            <a:r>
              <a:rPr lang="en-US" b="1" i="1" dirty="0">
                <a:solidFill>
                  <a:srgbClr val="AB34FF"/>
                </a:solidFill>
                <a:latin typeface="Chalkboard"/>
                <a:cs typeface="Chalkboard"/>
              </a:rPr>
              <a:t> </a:t>
            </a:r>
            <a:r>
              <a:rPr lang="en-US" b="1" i="1" dirty="0" err="1">
                <a:solidFill>
                  <a:srgbClr val="AB34FF"/>
                </a:solidFill>
                <a:latin typeface="Chalkboard"/>
                <a:cs typeface="Chalkboard"/>
              </a:rPr>
              <a:t>testamento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2. </a:t>
            </a:r>
            <a:r>
              <a:rPr lang="en-US" sz="2000" dirty="0" err="1" smtClean="0"/>
              <a:t>Prueba</a:t>
            </a:r>
            <a:r>
              <a:rPr lang="en-US" sz="2000" dirty="0" smtClean="0"/>
              <a:t> </a:t>
            </a:r>
            <a:r>
              <a:rPr lang="en-US" sz="2000" dirty="0" err="1" smtClean="0"/>
              <a:t>Interna</a:t>
            </a:r>
            <a:r>
              <a:rPr lang="en-US" sz="2000" dirty="0" smtClean="0"/>
              <a:t>: </a:t>
            </a:r>
            <a:r>
              <a:rPr lang="en-US" sz="2000" dirty="0" err="1" smtClean="0"/>
              <a:t>Muestra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los </a:t>
            </a:r>
            <a:r>
              <a:rPr lang="en-US" sz="2000" dirty="0" err="1" smtClean="0"/>
              <a:t>autores</a:t>
            </a:r>
            <a:r>
              <a:rPr lang="en-US" sz="2000" dirty="0" smtClean="0"/>
              <a:t> y la </a:t>
            </a:r>
            <a:r>
              <a:rPr lang="en-US" sz="2000" dirty="0" err="1" smtClean="0"/>
              <a:t>información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presentan</a:t>
            </a:r>
            <a:r>
              <a:rPr lang="en-US" sz="2000" dirty="0" smtClean="0"/>
              <a:t> </a:t>
            </a:r>
            <a:r>
              <a:rPr lang="en-US" sz="2000" dirty="0" err="1" smtClean="0"/>
              <a:t>está</a:t>
            </a:r>
            <a:r>
              <a:rPr lang="en-US" sz="2000" dirty="0" smtClean="0"/>
              <a:t> de </a:t>
            </a:r>
            <a:r>
              <a:rPr lang="en-US" sz="2000" dirty="0" err="1" smtClean="0"/>
              <a:t>acuerdo</a:t>
            </a:r>
            <a:r>
              <a:rPr lang="en-US" sz="2000" dirty="0" smtClean="0"/>
              <a:t> o en </a:t>
            </a:r>
            <a:r>
              <a:rPr lang="en-US" sz="2000" dirty="0" err="1" smtClean="0"/>
              <a:t>conflicto</a:t>
            </a:r>
            <a:r>
              <a:rPr lang="en-US" sz="2000" dirty="0" smtClean="0"/>
              <a:t> entre </a:t>
            </a:r>
            <a:r>
              <a:rPr lang="en-US" sz="2000" dirty="0" err="1" smtClean="0"/>
              <a:t>ellos</a:t>
            </a:r>
            <a:r>
              <a:rPr lang="en-US" sz="2000" dirty="0" smtClean="0"/>
              <a:t>. </a:t>
            </a:r>
            <a:r>
              <a:rPr lang="en-US" sz="2000" dirty="0" err="1" smtClean="0"/>
              <a:t>Interesa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no </a:t>
            </a:r>
            <a:r>
              <a:rPr lang="en-US" sz="2000" dirty="0" err="1" smtClean="0"/>
              <a:t>haya</a:t>
            </a:r>
            <a:r>
              <a:rPr lang="en-US" sz="2000" dirty="0" smtClean="0"/>
              <a:t> </a:t>
            </a:r>
            <a:r>
              <a:rPr lang="en-US" sz="2000" dirty="0" err="1" smtClean="0"/>
              <a:t>contradicción</a:t>
            </a:r>
            <a:endParaRPr lang="en-US" sz="2000" dirty="0" smtClean="0"/>
          </a:p>
          <a:p>
            <a:r>
              <a:rPr lang="en-US" sz="2000" dirty="0" err="1" smtClean="0"/>
              <a:t>Consistencia</a:t>
            </a:r>
            <a:r>
              <a:rPr lang="en-US" sz="2000" dirty="0" smtClean="0"/>
              <a:t>: Lucas 1:1-4; 2 Pedro 1:16; 1 Juan 1:3; </a:t>
            </a:r>
            <a:r>
              <a:rPr lang="en-US" sz="2000" dirty="0" err="1" smtClean="0"/>
              <a:t>Hechos</a:t>
            </a:r>
            <a:r>
              <a:rPr lang="en-US" sz="2000" dirty="0" smtClean="0"/>
              <a:t> 2:22; Juan 19:35; </a:t>
            </a:r>
            <a:r>
              <a:rPr lang="en-US" sz="2000" dirty="0" err="1" smtClean="0"/>
              <a:t>Hechos</a:t>
            </a:r>
            <a:r>
              <a:rPr lang="en-US" sz="2000" dirty="0" smtClean="0"/>
              <a:t> 26: 24-26</a:t>
            </a:r>
          </a:p>
          <a:p>
            <a:endParaRPr lang="en-US" sz="2000" dirty="0"/>
          </a:p>
          <a:p>
            <a:r>
              <a:rPr lang="en-US" sz="2000" dirty="0" smtClean="0"/>
              <a:t>3. </a:t>
            </a:r>
            <a:r>
              <a:rPr lang="en-US" sz="2000" dirty="0" err="1" smtClean="0"/>
              <a:t>Prueba</a:t>
            </a:r>
            <a:r>
              <a:rPr lang="en-US" sz="2000" dirty="0" smtClean="0"/>
              <a:t> </a:t>
            </a:r>
            <a:r>
              <a:rPr lang="en-US" sz="2000" dirty="0" err="1" smtClean="0"/>
              <a:t>Externa</a:t>
            </a:r>
            <a:r>
              <a:rPr lang="en-US" sz="2000" dirty="0" smtClean="0"/>
              <a:t>. ¿</a:t>
            </a:r>
            <a:r>
              <a:rPr lang="en-US" sz="2000" dirty="0" err="1" smtClean="0"/>
              <a:t>Conflicto</a:t>
            </a:r>
            <a:r>
              <a:rPr lang="en-US" sz="2000" dirty="0" smtClean="0"/>
              <a:t> con </a:t>
            </a:r>
            <a:r>
              <a:rPr lang="en-US" sz="2000" dirty="0" err="1" smtClean="0"/>
              <a:t>fuentes</a:t>
            </a:r>
            <a:r>
              <a:rPr lang="en-US" sz="2000" dirty="0" smtClean="0"/>
              <a:t> </a:t>
            </a:r>
            <a:r>
              <a:rPr lang="en-US" sz="2000" dirty="0" err="1" smtClean="0"/>
              <a:t>externas</a:t>
            </a:r>
            <a:r>
              <a:rPr lang="en-US" sz="2000" dirty="0" smtClean="0"/>
              <a:t>? </a:t>
            </a:r>
            <a:r>
              <a:rPr lang="en-US" sz="2000" dirty="0" err="1" smtClean="0"/>
              <a:t>Josefus</a:t>
            </a:r>
            <a:r>
              <a:rPr lang="en-US" sz="2000" dirty="0" smtClean="0"/>
              <a:t>. </a:t>
            </a:r>
            <a:r>
              <a:rPr lang="en-US" sz="2000" dirty="0" err="1" smtClean="0"/>
              <a:t>Anales</a:t>
            </a:r>
            <a:r>
              <a:rPr lang="en-US" sz="2000" dirty="0" smtClean="0"/>
              <a:t> de </a:t>
            </a:r>
            <a:r>
              <a:rPr lang="en-US" sz="2000" dirty="0" err="1" smtClean="0"/>
              <a:t>Tacito</a:t>
            </a:r>
            <a:r>
              <a:rPr lang="en-US" sz="2000" dirty="0" smtClean="0"/>
              <a:t>, </a:t>
            </a:r>
            <a:r>
              <a:rPr lang="en-US" sz="2000" dirty="0" err="1" smtClean="0"/>
              <a:t>confirman</a:t>
            </a:r>
            <a:r>
              <a:rPr lang="en-US" sz="2000" dirty="0" smtClean="0"/>
              <a:t> </a:t>
            </a:r>
            <a:r>
              <a:rPr lang="en-US" sz="2000" dirty="0" err="1" smtClean="0"/>
              <a:t>inicio</a:t>
            </a:r>
            <a:r>
              <a:rPr lang="en-US" sz="2000" dirty="0" smtClean="0"/>
              <a:t> de </a:t>
            </a:r>
            <a:r>
              <a:rPr lang="en-US" sz="2000" dirty="0" err="1" smtClean="0"/>
              <a:t>movimiento</a:t>
            </a:r>
            <a:r>
              <a:rPr lang="en-US" sz="2000" dirty="0" smtClean="0"/>
              <a:t> </a:t>
            </a:r>
            <a:r>
              <a:rPr lang="en-US" sz="2000" dirty="0" err="1" smtClean="0"/>
              <a:t>cristiano</a:t>
            </a:r>
            <a:r>
              <a:rPr lang="en-US" sz="2000" dirty="0" smtClean="0"/>
              <a:t>. </a:t>
            </a:r>
            <a:r>
              <a:rPr lang="en-US" sz="2000" dirty="0" err="1" smtClean="0"/>
              <a:t>Diáspora</a:t>
            </a:r>
            <a:r>
              <a:rPr lang="en-US" sz="2000" dirty="0" smtClean="0"/>
              <a:t> </a:t>
            </a:r>
            <a:r>
              <a:rPr lang="en-US" sz="2000" dirty="0" err="1" smtClean="0"/>
              <a:t>causada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Nerón</a:t>
            </a:r>
            <a:r>
              <a:rPr lang="en-US" sz="2000" dirty="0" smtClean="0"/>
              <a:t>.  Etc.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66313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¿ES la </a:t>
            </a:r>
            <a:r>
              <a:rPr lang="en-US" dirty="0" err="1" smtClean="0">
                <a:solidFill>
                  <a:srgbClr val="0000FF"/>
                </a:solidFill>
              </a:rPr>
              <a:t>biblia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inspirada</a:t>
            </a:r>
            <a:r>
              <a:rPr lang="en-US" dirty="0" smtClean="0">
                <a:solidFill>
                  <a:srgbClr val="0000FF"/>
                </a:solidFill>
              </a:rPr>
              <a:t>?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3200" dirty="0" err="1" smtClean="0">
                <a:solidFill>
                  <a:srgbClr val="0000FF"/>
                </a:solidFill>
              </a:rPr>
              <a:t>Inspiración</a:t>
            </a:r>
            <a:r>
              <a:rPr lang="en-US" sz="3200" dirty="0" smtClean="0">
                <a:solidFill>
                  <a:srgbClr val="0000FF"/>
                </a:solidFill>
              </a:rPr>
              <a:t> verbal </a:t>
            </a:r>
            <a:r>
              <a:rPr lang="en-US" sz="3200" dirty="0" err="1" smtClean="0">
                <a:solidFill>
                  <a:srgbClr val="0000FF"/>
                </a:solidFill>
              </a:rPr>
              <a:t>completa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00628"/>
            <a:ext cx="7765369" cy="5400204"/>
          </a:xfrm>
        </p:spPr>
        <p:txBody>
          <a:bodyPr>
            <a:normAutofit/>
          </a:bodyPr>
          <a:lstStyle/>
          <a:p>
            <a:pPr marL="0" indent="0"/>
            <a:r>
              <a:rPr lang="en-US" sz="2000" dirty="0" smtClean="0"/>
              <a:t>1) </a:t>
            </a:r>
            <a:r>
              <a:rPr lang="en-US" sz="2000" dirty="0" err="1" smtClean="0"/>
              <a:t>Inspiración</a:t>
            </a:r>
            <a:r>
              <a:rPr lang="en-US" sz="2000" dirty="0" smtClean="0"/>
              <a:t> </a:t>
            </a:r>
            <a:r>
              <a:rPr lang="en-US" sz="2000" dirty="0" err="1" smtClean="0"/>
              <a:t>Divina</a:t>
            </a:r>
            <a:endParaRPr lang="en-US" sz="2000" dirty="0" smtClean="0"/>
          </a:p>
          <a:p>
            <a:pPr marL="0" indent="0"/>
            <a:r>
              <a:rPr lang="en-US" sz="2000" dirty="0" smtClean="0"/>
              <a:t>     2 </a:t>
            </a:r>
            <a:r>
              <a:rPr lang="en-US" sz="2000" dirty="0" err="1" smtClean="0"/>
              <a:t>Timoteo</a:t>
            </a:r>
            <a:r>
              <a:rPr lang="en-US" sz="2000" dirty="0" smtClean="0"/>
              <a:t> 3:16;  2 Pedro 1:20-21 </a:t>
            </a:r>
          </a:p>
          <a:p>
            <a:pPr marL="0" indent="0"/>
            <a:r>
              <a:rPr lang="en-US" sz="2000" dirty="0" smtClean="0"/>
              <a:t> “La </a:t>
            </a:r>
            <a:r>
              <a:rPr lang="en-US" sz="2000" dirty="0" err="1" smtClean="0"/>
              <a:t>Biblia</a:t>
            </a:r>
            <a:r>
              <a:rPr lang="en-US" sz="2000" dirty="0" smtClean="0"/>
              <a:t> </a:t>
            </a:r>
            <a:r>
              <a:rPr lang="en-US" sz="2000" dirty="0" err="1" smtClean="0"/>
              <a:t>es</a:t>
            </a:r>
            <a:r>
              <a:rPr lang="en-US" sz="2000" dirty="0" smtClean="0"/>
              <a:t> </a:t>
            </a:r>
            <a:r>
              <a:rPr lang="en-US" sz="2000" dirty="0" err="1" smtClean="0"/>
              <a:t>completamente</a:t>
            </a:r>
            <a:r>
              <a:rPr lang="en-US" sz="2000" dirty="0" smtClean="0"/>
              <a:t> </a:t>
            </a:r>
            <a:r>
              <a:rPr lang="en-US" sz="2000" dirty="0" err="1" smtClean="0"/>
              <a:t>inspirada</a:t>
            </a:r>
            <a:r>
              <a:rPr lang="en-US" sz="2000" dirty="0" smtClean="0"/>
              <a:t>, </a:t>
            </a:r>
            <a:r>
              <a:rPr lang="en-US" sz="2000" dirty="0" err="1" smtClean="0"/>
              <a:t>es</a:t>
            </a:r>
            <a:r>
              <a:rPr lang="en-US" sz="2000" dirty="0" smtClean="0"/>
              <a:t> </a:t>
            </a:r>
            <a:r>
              <a:rPr lang="en-US" sz="2000" dirty="0" err="1" smtClean="0"/>
              <a:t>decir</a:t>
            </a:r>
            <a:r>
              <a:rPr lang="en-US" sz="2000" dirty="0" smtClean="0"/>
              <a:t> los hombres </a:t>
            </a:r>
            <a:r>
              <a:rPr lang="en-US" sz="2000" dirty="0" err="1" smtClean="0"/>
              <a:t>movidos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el </a:t>
            </a:r>
            <a:r>
              <a:rPr lang="en-US" sz="2000" dirty="0" err="1" smtClean="0"/>
              <a:t>Espíritu</a:t>
            </a:r>
            <a:r>
              <a:rPr lang="en-US" sz="2000" dirty="0" smtClean="0"/>
              <a:t> </a:t>
            </a:r>
            <a:r>
              <a:rPr lang="en-US" sz="2000" dirty="0" err="1" smtClean="0"/>
              <a:t>escribieron</a:t>
            </a:r>
            <a:r>
              <a:rPr lang="en-US" sz="2000" dirty="0" smtClean="0"/>
              <a:t> </a:t>
            </a:r>
            <a:r>
              <a:rPr lang="en-US" sz="2000" dirty="0" err="1" smtClean="0"/>
              <a:t>palabras</a:t>
            </a:r>
            <a:r>
              <a:rPr lang="en-US" sz="2000" dirty="0" smtClean="0"/>
              <a:t> </a:t>
            </a:r>
            <a:r>
              <a:rPr lang="en-US" sz="2000" dirty="0" err="1" smtClean="0"/>
              <a:t>respiradas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Dios,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cuales</a:t>
            </a:r>
            <a:r>
              <a:rPr lang="en-US" sz="2000" dirty="0" smtClean="0"/>
              <a:t> son </a:t>
            </a:r>
            <a:r>
              <a:rPr lang="en-US" sz="2000" dirty="0" err="1" smtClean="0"/>
              <a:t>divinamente</a:t>
            </a:r>
            <a:r>
              <a:rPr lang="en-US" sz="2000" dirty="0" smtClean="0"/>
              <a:t> </a:t>
            </a:r>
            <a:r>
              <a:rPr lang="en-US" sz="2000" dirty="0" err="1" smtClean="0"/>
              <a:t>autoritarias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la </a:t>
            </a:r>
            <a:r>
              <a:rPr lang="en-US" sz="2000" dirty="0" err="1" smtClean="0"/>
              <a:t>fe</a:t>
            </a:r>
            <a:r>
              <a:rPr lang="en-US" sz="2000" dirty="0" smtClean="0"/>
              <a:t> </a:t>
            </a:r>
            <a:r>
              <a:rPr lang="en-US" sz="2000" dirty="0" err="1" smtClean="0"/>
              <a:t>cristiana</a:t>
            </a:r>
            <a:r>
              <a:rPr lang="en-US" sz="2000" dirty="0" smtClean="0"/>
              <a:t> y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práctica</a:t>
            </a:r>
            <a:r>
              <a:rPr lang="en-US" sz="2000" dirty="0" smtClean="0"/>
              <a:t>.”</a:t>
            </a:r>
          </a:p>
          <a:p>
            <a:pPr marL="0" indent="0"/>
            <a:r>
              <a:rPr lang="en-US" sz="2000" dirty="0" smtClean="0"/>
              <a:t>2) </a:t>
            </a:r>
            <a:r>
              <a:rPr lang="en-US" sz="2000" dirty="0" err="1" smtClean="0"/>
              <a:t>Inspiración</a:t>
            </a:r>
            <a:r>
              <a:rPr lang="en-US" sz="2000" dirty="0" smtClean="0"/>
              <a:t> Verbal</a:t>
            </a:r>
          </a:p>
          <a:p>
            <a:pPr marL="0" indent="0"/>
            <a:r>
              <a:rPr lang="en-US" sz="2000" dirty="0" smtClean="0"/>
              <a:t>      2 </a:t>
            </a:r>
            <a:r>
              <a:rPr lang="en-US" sz="2000" dirty="0" err="1" smtClean="0"/>
              <a:t>Timoteo</a:t>
            </a:r>
            <a:r>
              <a:rPr lang="en-US" sz="2000" dirty="0" smtClean="0"/>
              <a:t> 3:16, 17; Mateo 5:17,18</a:t>
            </a:r>
          </a:p>
          <a:p>
            <a:pPr marL="0" indent="0"/>
            <a:r>
              <a:rPr lang="en-US" sz="2000" dirty="0" smtClean="0"/>
              <a:t>3) </a:t>
            </a:r>
            <a:r>
              <a:rPr lang="en-US" sz="2000" dirty="0" err="1" smtClean="0"/>
              <a:t>Inspiración</a:t>
            </a:r>
            <a:r>
              <a:rPr lang="en-US" sz="2000" dirty="0" smtClean="0"/>
              <a:t> </a:t>
            </a:r>
            <a:r>
              <a:rPr lang="en-US" sz="2000" dirty="0" err="1" smtClean="0"/>
              <a:t>es</a:t>
            </a:r>
            <a:r>
              <a:rPr lang="en-US" sz="2000" dirty="0" smtClean="0"/>
              <a:t> </a:t>
            </a:r>
            <a:r>
              <a:rPr lang="en-US" sz="2000" dirty="0" err="1" smtClean="0"/>
              <a:t>Completa</a:t>
            </a:r>
            <a:endParaRPr lang="en-US" sz="2000" dirty="0" smtClean="0"/>
          </a:p>
          <a:p>
            <a:pPr marL="0" indent="0"/>
            <a:r>
              <a:rPr lang="en-US" sz="2000" dirty="0" smtClean="0"/>
              <a:t>       2 </a:t>
            </a:r>
            <a:r>
              <a:rPr lang="en-US" sz="2000" dirty="0" err="1" smtClean="0"/>
              <a:t>Timoteo</a:t>
            </a:r>
            <a:r>
              <a:rPr lang="en-US" sz="2000" dirty="0" smtClean="0"/>
              <a:t> 3:16</a:t>
            </a:r>
          </a:p>
          <a:p>
            <a:pPr marL="0" indent="0"/>
            <a:r>
              <a:rPr lang="en-US" sz="2000" dirty="0" smtClean="0"/>
              <a:t>4) </a:t>
            </a:r>
            <a:r>
              <a:rPr lang="en-US" sz="2000" dirty="0" err="1" smtClean="0"/>
              <a:t>Inspiración</a:t>
            </a:r>
            <a:r>
              <a:rPr lang="en-US" sz="2000" dirty="0" smtClean="0"/>
              <a:t> NO </a:t>
            </a:r>
            <a:r>
              <a:rPr lang="en-US" sz="2000" dirty="0" err="1" smtClean="0"/>
              <a:t>contiene</a:t>
            </a:r>
            <a:r>
              <a:rPr lang="en-US" sz="2000" dirty="0" smtClean="0"/>
              <a:t> Error </a:t>
            </a:r>
          </a:p>
          <a:p>
            <a:pPr marL="0" indent="0"/>
            <a:r>
              <a:rPr lang="en-US" sz="2000" dirty="0" smtClean="0"/>
              <a:t>      </a:t>
            </a:r>
            <a:r>
              <a:rPr lang="en-US" sz="2000" dirty="0" err="1" smtClean="0"/>
              <a:t>Hebreos</a:t>
            </a:r>
            <a:r>
              <a:rPr lang="en-US" sz="2000" dirty="0" smtClean="0"/>
              <a:t> 6:18; Juan 17:17;  Juan 3:12</a:t>
            </a:r>
          </a:p>
          <a:p>
            <a:pPr marL="0" indent="0"/>
            <a:r>
              <a:rPr lang="en-US" sz="2000" dirty="0" err="1" smtClean="0"/>
              <a:t>Parcialmente</a:t>
            </a:r>
            <a:r>
              <a:rPr lang="en-US" sz="2000" dirty="0" smtClean="0"/>
              <a:t> sin error: ¿</a:t>
            </a:r>
            <a:r>
              <a:rPr lang="en-US" sz="2000" dirty="0" err="1" smtClean="0"/>
              <a:t>Sobre</a:t>
            </a:r>
            <a:r>
              <a:rPr lang="en-US" sz="2000" dirty="0" smtClean="0"/>
              <a:t> </a:t>
            </a:r>
            <a:r>
              <a:rPr lang="en-US" sz="2000" dirty="0" err="1" smtClean="0"/>
              <a:t>quién</a:t>
            </a:r>
            <a:r>
              <a:rPr lang="en-US" sz="2000" dirty="0" smtClean="0"/>
              <a:t> </a:t>
            </a:r>
            <a:r>
              <a:rPr lang="en-US" sz="2000" dirty="0" err="1" smtClean="0"/>
              <a:t>recae</a:t>
            </a:r>
            <a:r>
              <a:rPr lang="en-US" sz="2000" dirty="0" smtClean="0"/>
              <a:t> la </a:t>
            </a:r>
            <a:r>
              <a:rPr lang="en-US" sz="2000" dirty="0" err="1" smtClean="0"/>
              <a:t>autoridad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decidir</a:t>
            </a:r>
            <a:r>
              <a:rPr lang="en-US" sz="2000" dirty="0" smtClean="0"/>
              <a:t> </a:t>
            </a:r>
            <a:r>
              <a:rPr lang="en-US" sz="2000" dirty="0" err="1" smtClean="0"/>
              <a:t>qué</a:t>
            </a:r>
            <a:r>
              <a:rPr lang="en-US" sz="2000" dirty="0" smtClean="0"/>
              <a:t> </a:t>
            </a:r>
            <a:r>
              <a:rPr lang="en-US" sz="2000" dirty="0" err="1" smtClean="0"/>
              <a:t>partes</a:t>
            </a:r>
            <a:r>
              <a:rPr lang="en-US" sz="2000" dirty="0" smtClean="0"/>
              <a:t> </a:t>
            </a:r>
            <a:r>
              <a:rPr lang="en-US" sz="2000" dirty="0" err="1" smtClean="0"/>
              <a:t>están</a:t>
            </a:r>
            <a:r>
              <a:rPr lang="en-US" sz="2000" dirty="0" smtClean="0"/>
              <a:t> </a:t>
            </a:r>
            <a:r>
              <a:rPr lang="en-US" sz="2000" dirty="0" err="1" smtClean="0"/>
              <a:t>correctas</a:t>
            </a:r>
            <a:r>
              <a:rPr lang="en-US" sz="2000" dirty="0" smtClean="0"/>
              <a:t> y </a:t>
            </a:r>
            <a:r>
              <a:rPr lang="en-US" sz="2000" dirty="0" err="1" smtClean="0"/>
              <a:t>cuáles</a:t>
            </a:r>
            <a:r>
              <a:rPr lang="en-US" sz="2000" dirty="0" smtClean="0"/>
              <a:t> </a:t>
            </a:r>
            <a:r>
              <a:rPr lang="en-US" sz="2000" dirty="0" err="1" smtClean="0"/>
              <a:t>erróneas</a:t>
            </a:r>
            <a:r>
              <a:rPr lang="en-US" sz="20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2336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</a:rPr>
              <a:t>Autores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clamaron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inspiración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divina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00628"/>
            <a:ext cx="7674647" cy="506760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1Corintios 14:37</a:t>
            </a:r>
          </a:p>
          <a:p>
            <a:r>
              <a:rPr lang="en-US" sz="2200" dirty="0" smtClean="0"/>
              <a:t>2 Pedro 3:2, 15-16</a:t>
            </a:r>
          </a:p>
          <a:p>
            <a:endParaRPr lang="en-US" dirty="0"/>
          </a:p>
          <a:p>
            <a:r>
              <a:rPr lang="en-US" sz="3000" b="0" dirty="0" smtClean="0">
                <a:solidFill>
                  <a:srgbClr val="0000FF"/>
                </a:solidFill>
                <a:latin typeface="Franklin Gothic Medium"/>
                <a:cs typeface="Franklin Gothic Medium"/>
              </a:rPr>
              <a:t>JESUS CLAMA INSPIRACIÓN DIVINA Y AUTORIDAD DE LA BIBLIA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Mateo 5:17,18  &gt;&gt; </a:t>
            </a:r>
            <a:r>
              <a:rPr lang="en-US" sz="2000" dirty="0" err="1" smtClean="0"/>
              <a:t>dará</a:t>
            </a:r>
            <a:r>
              <a:rPr lang="en-US" sz="2000" dirty="0" smtClean="0"/>
              <a:t> </a:t>
            </a:r>
            <a:r>
              <a:rPr lang="en-US" sz="2000" dirty="0" err="1" smtClean="0"/>
              <a:t>cumplimiento</a:t>
            </a:r>
            <a:r>
              <a:rPr lang="en-US" sz="2000" dirty="0" smtClean="0"/>
              <a:t> total y </a:t>
            </a:r>
            <a:r>
              <a:rPr lang="en-US" sz="2000" dirty="0" err="1" smtClean="0"/>
              <a:t>preciso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err="1" smtClean="0"/>
              <a:t>Historicidad</a:t>
            </a:r>
            <a:r>
              <a:rPr lang="en-US" sz="2000" dirty="0" smtClean="0"/>
              <a:t> de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partes</a:t>
            </a:r>
            <a:r>
              <a:rPr lang="en-US" sz="2000" dirty="0" smtClean="0"/>
              <a:t> “</a:t>
            </a:r>
            <a:r>
              <a:rPr lang="en-US" sz="2000" dirty="0" err="1" smtClean="0"/>
              <a:t>difíciles</a:t>
            </a:r>
            <a:r>
              <a:rPr lang="en-US" sz="2000" dirty="0" smtClean="0"/>
              <a:t> de </a:t>
            </a:r>
            <a:r>
              <a:rPr lang="en-US" sz="2000" dirty="0" err="1" smtClean="0"/>
              <a:t>creer</a:t>
            </a:r>
            <a:r>
              <a:rPr lang="en-US" sz="2000" dirty="0" smtClean="0"/>
              <a:t>” del AT.   </a:t>
            </a:r>
            <a:r>
              <a:rPr lang="en-US" sz="2000" dirty="0" smtClean="0"/>
              <a:t>              Mateo </a:t>
            </a:r>
            <a:r>
              <a:rPr lang="en-US" sz="2000" dirty="0" smtClean="0"/>
              <a:t>12:40; Mateo 19:4,5; Lucas 17:26,32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Su </a:t>
            </a:r>
            <a:r>
              <a:rPr lang="en-US" sz="2000" dirty="0" err="1" smtClean="0"/>
              <a:t>propia</a:t>
            </a:r>
            <a:r>
              <a:rPr lang="en-US" sz="2000" dirty="0" smtClean="0"/>
              <a:t> </a:t>
            </a:r>
            <a:r>
              <a:rPr lang="en-US" sz="2000" dirty="0" err="1" smtClean="0"/>
              <a:t>palabra</a:t>
            </a:r>
            <a:r>
              <a:rPr lang="en-US" sz="2000" dirty="0" smtClean="0"/>
              <a:t> (</a:t>
            </a:r>
            <a:r>
              <a:rPr lang="en-US" sz="2000" dirty="0" err="1" smtClean="0"/>
              <a:t>Evangelio</a:t>
            </a:r>
            <a:r>
              <a:rPr lang="en-US" sz="2000" dirty="0" smtClean="0"/>
              <a:t>) </a:t>
            </a:r>
            <a:r>
              <a:rPr lang="en-US" sz="2000" dirty="0" err="1" smtClean="0"/>
              <a:t>es</a:t>
            </a:r>
            <a:r>
              <a:rPr lang="en-US" sz="2000" dirty="0" smtClean="0"/>
              <a:t> </a:t>
            </a:r>
            <a:r>
              <a:rPr lang="en-US" sz="2000" dirty="0" err="1" smtClean="0"/>
              <a:t>absoluta</a:t>
            </a:r>
            <a:r>
              <a:rPr lang="en-US" sz="2000" dirty="0" smtClean="0"/>
              <a:t> y </a:t>
            </a:r>
            <a:r>
              <a:rPr lang="en-US" sz="2000" dirty="0" err="1" smtClean="0"/>
              <a:t>contiene</a:t>
            </a:r>
            <a:r>
              <a:rPr lang="en-US" sz="2000" dirty="0" smtClean="0"/>
              <a:t> el </a:t>
            </a:r>
            <a:r>
              <a:rPr lang="en-US" sz="2000" dirty="0" err="1" smtClean="0"/>
              <a:t>destino</a:t>
            </a:r>
            <a:r>
              <a:rPr lang="en-US" sz="2000" dirty="0" smtClean="0"/>
              <a:t> </a:t>
            </a:r>
            <a:r>
              <a:rPr lang="en-US" sz="2000" dirty="0" err="1" smtClean="0"/>
              <a:t>humano</a:t>
            </a:r>
            <a:r>
              <a:rPr lang="en-US" sz="2000" dirty="0" smtClean="0"/>
              <a:t> Mateo 24:35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Pre </a:t>
            </a:r>
            <a:r>
              <a:rPr lang="en-US" sz="2000" dirty="0" err="1" smtClean="0"/>
              <a:t>autentica</a:t>
            </a:r>
            <a:r>
              <a:rPr lang="en-US" sz="2000" dirty="0" smtClean="0"/>
              <a:t> los </a:t>
            </a:r>
            <a:r>
              <a:rPr lang="en-US" sz="2000" dirty="0" err="1" smtClean="0"/>
              <a:t>escritos</a:t>
            </a:r>
            <a:r>
              <a:rPr lang="en-US" sz="2000" dirty="0" smtClean="0"/>
              <a:t> de los </a:t>
            </a:r>
            <a:r>
              <a:rPr lang="en-US" sz="2000" dirty="0" err="1" smtClean="0"/>
              <a:t>apóstoles</a:t>
            </a:r>
            <a:r>
              <a:rPr lang="en-US" sz="2000" dirty="0" smtClean="0"/>
              <a:t>.  Juan 14:26; Juan 15:26,27; Juan 16:13,14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00393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758" y="365760"/>
            <a:ext cx="7886330" cy="734868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¿</a:t>
            </a:r>
            <a:r>
              <a:rPr lang="en-US" dirty="0" err="1" smtClean="0">
                <a:solidFill>
                  <a:srgbClr val="0000FF"/>
                </a:solidFill>
              </a:rPr>
              <a:t>Qué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contiene</a:t>
            </a:r>
            <a:r>
              <a:rPr lang="en-US" dirty="0" smtClean="0">
                <a:solidFill>
                  <a:srgbClr val="0000FF"/>
                </a:solidFill>
              </a:rPr>
              <a:t> la </a:t>
            </a:r>
            <a:r>
              <a:rPr lang="en-US" dirty="0" err="1" smtClean="0">
                <a:solidFill>
                  <a:srgbClr val="0000FF"/>
                </a:solidFill>
              </a:rPr>
              <a:t>biblia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que</a:t>
            </a:r>
            <a:r>
              <a:rPr lang="en-US" dirty="0" smtClean="0">
                <a:solidFill>
                  <a:srgbClr val="0000FF"/>
                </a:solidFill>
              </a:rPr>
              <a:t> la </a:t>
            </a:r>
            <a:r>
              <a:rPr lang="en-US" dirty="0" err="1" smtClean="0">
                <a:solidFill>
                  <a:srgbClr val="0000FF"/>
                </a:solidFill>
              </a:rPr>
              <a:t>hace</a:t>
            </a:r>
            <a:r>
              <a:rPr lang="en-US" dirty="0" smtClean="0">
                <a:solidFill>
                  <a:srgbClr val="0000FF"/>
                </a:solidFill>
              </a:rPr>
              <a:t> tan </a:t>
            </a:r>
            <a:r>
              <a:rPr lang="en-US" dirty="0" err="1" smtClean="0">
                <a:solidFill>
                  <a:srgbClr val="0000FF"/>
                </a:solidFill>
              </a:rPr>
              <a:t>importante</a:t>
            </a:r>
            <a:r>
              <a:rPr lang="en-US" dirty="0" smtClean="0">
                <a:solidFill>
                  <a:srgbClr val="0000FF"/>
                </a:solidFill>
              </a:rPr>
              <a:t>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987890" cy="4136461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sz="2400" i="1" dirty="0" err="1" smtClean="0"/>
              <a:t>Contiene</a:t>
            </a:r>
            <a:r>
              <a:rPr lang="en-US" sz="2400" i="1" dirty="0" smtClean="0"/>
              <a:t> el </a:t>
            </a:r>
            <a:r>
              <a:rPr lang="en-US" sz="2400" i="1" dirty="0" err="1" smtClean="0"/>
              <a:t>Retrato</a:t>
            </a:r>
            <a:r>
              <a:rPr lang="en-US" sz="2400" i="1" dirty="0" smtClean="0"/>
              <a:t> del </a:t>
            </a:r>
            <a:r>
              <a:rPr lang="en-US" sz="2400" i="1" dirty="0" err="1" smtClean="0"/>
              <a:t>Mesías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su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vida</a:t>
            </a:r>
            <a:r>
              <a:rPr lang="en-US" sz="2400" i="1" dirty="0" smtClean="0"/>
              <a:t> y </a:t>
            </a:r>
            <a:r>
              <a:rPr lang="en-US" sz="2400" i="1" dirty="0" err="1" smtClean="0"/>
              <a:t>sus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declaraciones</a:t>
            </a:r>
            <a:r>
              <a:rPr lang="en-US" sz="2400" i="1" dirty="0" smtClean="0"/>
              <a:t>:</a:t>
            </a:r>
          </a:p>
          <a:p>
            <a:pPr>
              <a:buFont typeface="Arial"/>
              <a:buChar char="•"/>
            </a:pPr>
            <a:endParaRPr lang="en-US" sz="2400" dirty="0"/>
          </a:p>
          <a:p>
            <a:pPr>
              <a:buFont typeface="Arial"/>
              <a:buChar char="•"/>
            </a:pPr>
            <a:r>
              <a:rPr lang="en-US" sz="2400" dirty="0" err="1" smtClean="0"/>
              <a:t>Clama</a:t>
            </a:r>
            <a:r>
              <a:rPr lang="en-US" sz="2400" dirty="0" smtClean="0"/>
              <a:t> </a:t>
            </a:r>
            <a:r>
              <a:rPr lang="en-US" sz="2400" dirty="0" err="1" smtClean="0"/>
              <a:t>ser</a:t>
            </a:r>
            <a:r>
              <a:rPr lang="en-US" sz="2400" dirty="0" smtClean="0"/>
              <a:t> Dios (Juan 5:38-47; Juan 8:58; Juan 10:30-33)</a:t>
            </a:r>
          </a:p>
          <a:p>
            <a:pPr>
              <a:buFont typeface="Arial"/>
              <a:buChar char="•"/>
            </a:pPr>
            <a:endParaRPr lang="en-US" sz="2400" dirty="0"/>
          </a:p>
          <a:p>
            <a:pPr>
              <a:buFont typeface="Arial"/>
              <a:buChar char="•"/>
            </a:pPr>
            <a:r>
              <a:rPr lang="en-US" sz="2400" dirty="0" smtClean="0"/>
              <a:t>¿</a:t>
            </a:r>
            <a:r>
              <a:rPr lang="en-US" sz="2400" dirty="0" err="1" smtClean="0"/>
              <a:t>Qué</a:t>
            </a:r>
            <a:r>
              <a:rPr lang="en-US" sz="2400" dirty="0" smtClean="0"/>
              <a:t> </a:t>
            </a:r>
            <a:r>
              <a:rPr lang="en-US" sz="2400" dirty="0" err="1" smtClean="0"/>
              <a:t>dicen</a:t>
            </a:r>
            <a:r>
              <a:rPr lang="en-US" sz="2400" dirty="0" smtClean="0"/>
              <a:t> los </a:t>
            </a:r>
            <a:r>
              <a:rPr lang="en-US" sz="2400" dirty="0" err="1" smtClean="0"/>
              <a:t>autores</a:t>
            </a:r>
            <a:r>
              <a:rPr lang="en-US" sz="2400" dirty="0" smtClean="0"/>
              <a:t> del NT </a:t>
            </a:r>
            <a:r>
              <a:rPr lang="en-US" sz="2400" dirty="0" err="1" smtClean="0"/>
              <a:t>acerca</a:t>
            </a:r>
            <a:r>
              <a:rPr lang="en-US" sz="2400" dirty="0" smtClean="0"/>
              <a:t> de </a:t>
            </a:r>
            <a:r>
              <a:rPr lang="en-US" sz="2400" dirty="0" err="1" smtClean="0"/>
              <a:t>Jesús</a:t>
            </a:r>
            <a:r>
              <a:rPr lang="en-US" sz="2400" dirty="0" smtClean="0"/>
              <a:t>? </a:t>
            </a:r>
          </a:p>
          <a:p>
            <a:pPr lvl="1"/>
            <a:r>
              <a:rPr lang="en-US" sz="2400" dirty="0" err="1" smtClean="0"/>
              <a:t>Testimonio</a:t>
            </a:r>
            <a:r>
              <a:rPr lang="en-US" sz="2400" dirty="0" smtClean="0"/>
              <a:t> de Pablo (</a:t>
            </a:r>
            <a:r>
              <a:rPr lang="en-US" sz="2400" dirty="0" err="1" smtClean="0"/>
              <a:t>Filipenses</a:t>
            </a:r>
            <a:r>
              <a:rPr lang="en-US" sz="2400" dirty="0" smtClean="0"/>
              <a:t> 2:10-11; 1Tesalonicenses 3:11)</a:t>
            </a:r>
          </a:p>
          <a:p>
            <a:pPr lvl="1"/>
            <a:r>
              <a:rPr lang="en-US" sz="2400" dirty="0" err="1" smtClean="0"/>
              <a:t>Testimonio</a:t>
            </a:r>
            <a:r>
              <a:rPr lang="en-US" sz="2400" dirty="0" smtClean="0"/>
              <a:t> de Juan (Juan 8:58)</a:t>
            </a:r>
          </a:p>
          <a:p>
            <a:pPr lvl="1"/>
            <a:r>
              <a:rPr lang="en-US" sz="2400" dirty="0" err="1" smtClean="0"/>
              <a:t>Testimonio</a:t>
            </a:r>
            <a:r>
              <a:rPr lang="en-US" sz="2400" dirty="0" smtClean="0"/>
              <a:t> de Marcos (Marcos 2:7, 14:6 al final)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6840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conclusion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Si </a:t>
            </a: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el NT </a:t>
            </a:r>
            <a:r>
              <a:rPr lang="en-US" sz="2400" dirty="0" err="1" smtClean="0"/>
              <a:t>es</a:t>
            </a:r>
            <a:r>
              <a:rPr lang="en-US" sz="2400" dirty="0" smtClean="0"/>
              <a:t> un </a:t>
            </a:r>
            <a:r>
              <a:rPr lang="en-US" sz="2400" dirty="0" err="1" smtClean="0"/>
              <a:t>documento</a:t>
            </a:r>
            <a:r>
              <a:rPr lang="en-US" sz="2400" dirty="0" smtClean="0"/>
              <a:t> </a:t>
            </a:r>
            <a:r>
              <a:rPr lang="en-US" sz="2400" dirty="0" err="1" smtClean="0"/>
              <a:t>confiable</a:t>
            </a:r>
            <a:r>
              <a:rPr lang="en-US" sz="2400" dirty="0" smtClean="0"/>
              <a:t> </a:t>
            </a:r>
            <a:r>
              <a:rPr lang="en-US" sz="2400" dirty="0" err="1" smtClean="0"/>
              <a:t>históricamente</a:t>
            </a:r>
            <a:r>
              <a:rPr lang="en-US" sz="2400" dirty="0" smtClean="0"/>
              <a:t>, </a:t>
            </a: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  <a:r>
              <a:rPr lang="en-US" sz="2400" dirty="0" err="1" smtClean="0"/>
              <a:t>revelación</a:t>
            </a:r>
            <a:r>
              <a:rPr lang="en-US" sz="2400" dirty="0" smtClean="0"/>
              <a:t> </a:t>
            </a:r>
            <a:r>
              <a:rPr lang="en-US" sz="2400" dirty="0" err="1" smtClean="0"/>
              <a:t>proveniente</a:t>
            </a:r>
            <a:r>
              <a:rPr lang="en-US" sz="2400" dirty="0" smtClean="0"/>
              <a:t> de Dios , y </a:t>
            </a:r>
            <a:r>
              <a:rPr lang="en-US" sz="2400" dirty="0" err="1" smtClean="0"/>
              <a:t>clama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Cristo </a:t>
            </a:r>
            <a:r>
              <a:rPr lang="en-US" sz="2400" dirty="0" err="1" smtClean="0"/>
              <a:t>dijo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era Dios</a:t>
            </a:r>
          </a:p>
          <a:p>
            <a:r>
              <a:rPr lang="en-US" sz="2400" dirty="0" smtClean="0"/>
              <a:t>La </a:t>
            </a:r>
            <a:r>
              <a:rPr lang="en-US" sz="2400" dirty="0" err="1" smtClean="0"/>
              <a:t>única</a:t>
            </a:r>
            <a:r>
              <a:rPr lang="en-US" sz="2400" dirty="0" smtClean="0"/>
              <a:t> </a:t>
            </a:r>
            <a:r>
              <a:rPr lang="en-US" sz="2400" dirty="0" err="1" smtClean="0"/>
              <a:t>conclusión</a:t>
            </a:r>
            <a:r>
              <a:rPr lang="en-US" sz="2400" dirty="0" smtClean="0"/>
              <a:t> </a:t>
            </a:r>
            <a:r>
              <a:rPr lang="en-US" sz="2400" dirty="0" err="1" smtClean="0"/>
              <a:t>razonable</a:t>
            </a:r>
            <a:r>
              <a:rPr lang="en-US" sz="2400" dirty="0" smtClean="0"/>
              <a:t> </a:t>
            </a: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es</a:t>
            </a:r>
            <a:r>
              <a:rPr lang="en-US" sz="2400" dirty="0" smtClean="0"/>
              <a:t> VERDAD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2278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CANONICIDAD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090" y="857660"/>
            <a:ext cx="8281081" cy="5733780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Definición</a:t>
            </a:r>
            <a:r>
              <a:rPr lang="en-US" sz="2000" dirty="0" smtClean="0"/>
              <a:t>: </a:t>
            </a:r>
            <a:r>
              <a:rPr lang="en-US" sz="2000" dirty="0" err="1" smtClean="0"/>
              <a:t>Proceso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el </a:t>
            </a:r>
            <a:r>
              <a:rPr lang="en-US" sz="2000" dirty="0" err="1" smtClean="0"/>
              <a:t>cual</a:t>
            </a:r>
            <a:r>
              <a:rPr lang="en-US" sz="2000" dirty="0" smtClean="0"/>
              <a:t> la </a:t>
            </a:r>
            <a:r>
              <a:rPr lang="en-US" sz="2000" dirty="0" err="1" smtClean="0"/>
              <a:t>Biblia</a:t>
            </a:r>
            <a:r>
              <a:rPr lang="en-US" sz="2000" dirty="0" smtClean="0"/>
              <a:t> </a:t>
            </a:r>
            <a:r>
              <a:rPr lang="en-US" sz="2000" dirty="0" err="1" smtClean="0"/>
              <a:t>fue</a:t>
            </a:r>
            <a:r>
              <a:rPr lang="en-US" sz="2000" dirty="0" smtClean="0"/>
              <a:t> </a:t>
            </a:r>
            <a:r>
              <a:rPr lang="en-US" sz="2000" dirty="0" err="1" smtClean="0"/>
              <a:t>aceptada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la </a:t>
            </a:r>
            <a:r>
              <a:rPr lang="en-US" sz="2000" dirty="0" err="1" smtClean="0"/>
              <a:t>gente</a:t>
            </a:r>
            <a:r>
              <a:rPr lang="en-US" sz="2000" dirty="0" smtClean="0"/>
              <a:t>. </a:t>
            </a:r>
            <a:r>
              <a:rPr lang="en-US" sz="2000" dirty="0" err="1" smtClean="0"/>
              <a:t>Determinada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Dios y </a:t>
            </a:r>
            <a:r>
              <a:rPr lang="en-US" sz="2000" dirty="0" err="1" smtClean="0"/>
              <a:t>descubierta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el </a:t>
            </a:r>
            <a:r>
              <a:rPr lang="en-US" sz="2000" dirty="0" err="1" smtClean="0"/>
              <a:t>ser</a:t>
            </a:r>
            <a:r>
              <a:rPr lang="en-US" sz="2000" dirty="0" smtClean="0"/>
              <a:t> </a:t>
            </a:r>
            <a:r>
              <a:rPr lang="en-US" sz="2000" dirty="0" err="1" smtClean="0"/>
              <a:t>humano</a:t>
            </a:r>
            <a:r>
              <a:rPr lang="en-US" sz="2000" dirty="0" smtClean="0"/>
              <a:t>. </a:t>
            </a:r>
            <a:r>
              <a:rPr lang="en-US" sz="2000" dirty="0" err="1" smtClean="0"/>
              <a:t>Fue</a:t>
            </a:r>
            <a:r>
              <a:rPr lang="en-US" sz="2000" dirty="0" smtClean="0"/>
              <a:t> </a:t>
            </a:r>
            <a:r>
              <a:rPr lang="en-US" sz="2000" dirty="0" err="1" smtClean="0"/>
              <a:t>reconocida</a:t>
            </a:r>
            <a:r>
              <a:rPr lang="en-US" sz="2000" dirty="0" smtClean="0"/>
              <a:t> en el </a:t>
            </a:r>
            <a:r>
              <a:rPr lang="en-US" sz="2000" dirty="0" err="1" smtClean="0"/>
              <a:t>tiempo</a:t>
            </a:r>
            <a:r>
              <a:rPr lang="en-US" sz="2000" dirty="0" smtClean="0"/>
              <a:t> en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fue</a:t>
            </a:r>
            <a:r>
              <a:rPr lang="en-US" sz="2000" dirty="0" smtClean="0"/>
              <a:t> </a:t>
            </a:r>
            <a:r>
              <a:rPr lang="en-US" sz="2000" dirty="0" err="1" smtClean="0"/>
              <a:t>escrita</a:t>
            </a:r>
            <a:r>
              <a:rPr lang="en-US" sz="2000" dirty="0" smtClean="0"/>
              <a:t>.</a:t>
            </a:r>
          </a:p>
          <a:p>
            <a:r>
              <a:rPr lang="en-US" sz="2000" u="sng" dirty="0" err="1" smtClean="0"/>
              <a:t>Criterios</a:t>
            </a:r>
            <a:r>
              <a:rPr lang="en-US" sz="2000" u="sng" dirty="0" smtClean="0"/>
              <a:t> a </a:t>
            </a:r>
            <a:r>
              <a:rPr lang="en-US" sz="2000" u="sng" dirty="0" err="1" smtClean="0"/>
              <a:t>emplear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debido</a:t>
            </a:r>
            <a:r>
              <a:rPr lang="en-US" sz="2000" u="sng" dirty="0" smtClean="0"/>
              <a:t> a la </a:t>
            </a:r>
            <a:r>
              <a:rPr lang="en-US" sz="2000" u="sng" dirty="0" err="1" smtClean="0"/>
              <a:t>existencia</a:t>
            </a:r>
            <a:r>
              <a:rPr lang="en-US" sz="2000" u="sng" dirty="0" smtClean="0"/>
              <a:t> de </a:t>
            </a:r>
            <a:r>
              <a:rPr lang="en-US" sz="2000" u="sng" dirty="0" err="1" smtClean="0"/>
              <a:t>falsos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libros</a:t>
            </a:r>
            <a:r>
              <a:rPr lang="en-US" sz="2000" dirty="0" smtClean="0"/>
              <a:t>:</a:t>
            </a:r>
          </a:p>
          <a:p>
            <a:pPr lvl="1"/>
            <a:r>
              <a:rPr lang="en-US" sz="2000" dirty="0" smtClean="0"/>
              <a:t>¿</a:t>
            </a:r>
            <a:r>
              <a:rPr lang="en-US" sz="2000" dirty="0" err="1" smtClean="0"/>
              <a:t>Es</a:t>
            </a:r>
            <a:r>
              <a:rPr lang="en-US" sz="2000" dirty="0" smtClean="0"/>
              <a:t> un </a:t>
            </a:r>
            <a:r>
              <a:rPr lang="en-US" sz="2000" dirty="0" err="1" smtClean="0"/>
              <a:t>libro</a:t>
            </a:r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rgbClr val="FF6600"/>
                </a:solidFill>
              </a:rPr>
              <a:t>autoritario</a:t>
            </a:r>
            <a:r>
              <a:rPr lang="en-US" sz="2000" dirty="0" smtClean="0"/>
              <a:t>? ¿</a:t>
            </a:r>
            <a:r>
              <a:rPr lang="en-US" sz="2000" dirty="0" err="1" smtClean="0"/>
              <a:t>Clama</a:t>
            </a:r>
            <a:r>
              <a:rPr lang="en-US" sz="2000" dirty="0" smtClean="0"/>
              <a:t> </a:t>
            </a:r>
            <a:r>
              <a:rPr lang="en-US" sz="2000" dirty="0" err="1" smtClean="0"/>
              <a:t>ser</a:t>
            </a:r>
            <a:r>
              <a:rPr lang="en-US" sz="2000" dirty="0" smtClean="0"/>
              <a:t> </a:t>
            </a:r>
            <a:r>
              <a:rPr lang="en-US" sz="2000" dirty="0" err="1" smtClean="0"/>
              <a:t>inspiración</a:t>
            </a:r>
            <a:r>
              <a:rPr lang="en-US" sz="2000" dirty="0" smtClean="0"/>
              <a:t> </a:t>
            </a:r>
            <a:r>
              <a:rPr lang="en-US" sz="2000" dirty="0" err="1" smtClean="0"/>
              <a:t>divina</a:t>
            </a:r>
            <a:r>
              <a:rPr lang="en-US" sz="2000" dirty="0" smtClean="0"/>
              <a:t>?  “Dice el </a:t>
            </a:r>
            <a:r>
              <a:rPr lang="en-US" sz="2000" dirty="0" err="1" smtClean="0"/>
              <a:t>Señor</a:t>
            </a:r>
            <a:r>
              <a:rPr lang="en-US" sz="2000" dirty="0" smtClean="0"/>
              <a:t>…”, “Dios </a:t>
            </a:r>
            <a:r>
              <a:rPr lang="en-US" sz="2000" dirty="0" err="1" smtClean="0"/>
              <a:t>dijo</a:t>
            </a:r>
            <a:r>
              <a:rPr lang="en-US" sz="2000" dirty="0" smtClean="0"/>
              <a:t>...”</a:t>
            </a:r>
          </a:p>
          <a:p>
            <a:pPr lvl="1"/>
            <a:r>
              <a:rPr lang="en-US" sz="2000" dirty="0" smtClean="0"/>
              <a:t>¿</a:t>
            </a:r>
            <a:r>
              <a:rPr lang="en-US" sz="2000" dirty="0" err="1" smtClean="0"/>
              <a:t>Es</a:t>
            </a:r>
            <a:r>
              <a:rPr lang="en-US" sz="2000" dirty="0" smtClean="0"/>
              <a:t> un </a:t>
            </a:r>
            <a:r>
              <a:rPr lang="en-US" sz="2000" dirty="0" err="1" smtClean="0"/>
              <a:t>libro</a:t>
            </a:r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rgbClr val="FF6600"/>
                </a:solidFill>
              </a:rPr>
              <a:t>profético</a:t>
            </a:r>
            <a:r>
              <a:rPr lang="en-US" sz="2000" b="1" dirty="0">
                <a:solidFill>
                  <a:srgbClr val="FF6600"/>
                </a:solidFill>
              </a:rPr>
              <a:t> </a:t>
            </a:r>
            <a:r>
              <a:rPr lang="en-US" sz="2000" b="1" dirty="0" smtClean="0">
                <a:solidFill>
                  <a:srgbClr val="FF6600"/>
                </a:solidFill>
              </a:rPr>
              <a:t>o </a:t>
            </a:r>
            <a:r>
              <a:rPr lang="en-US" sz="2000" b="1" dirty="0" err="1" smtClean="0">
                <a:solidFill>
                  <a:srgbClr val="FF6600"/>
                </a:solidFill>
              </a:rPr>
              <a:t>apostólico</a:t>
            </a:r>
            <a:r>
              <a:rPr lang="en-US" sz="2000" dirty="0" smtClean="0"/>
              <a:t>?  </a:t>
            </a:r>
          </a:p>
          <a:p>
            <a:pPr marL="0" lvl="1" indent="0">
              <a:buNone/>
            </a:pPr>
            <a:r>
              <a:rPr lang="en-US" sz="2000" dirty="0" smtClean="0"/>
              <a:t>AT: </a:t>
            </a:r>
            <a:r>
              <a:rPr lang="en-US" sz="2000" dirty="0" err="1" smtClean="0"/>
              <a:t>Deuteronomio</a:t>
            </a:r>
            <a:r>
              <a:rPr lang="en-US" sz="2000" dirty="0" smtClean="0"/>
              <a:t> 18:15-22; </a:t>
            </a:r>
            <a:r>
              <a:rPr lang="en-US" sz="2000" dirty="0" err="1" smtClean="0"/>
              <a:t>Deuteronomio</a:t>
            </a:r>
            <a:r>
              <a:rPr lang="en-US" sz="2000" dirty="0" smtClean="0"/>
              <a:t> 13:1-5; </a:t>
            </a:r>
          </a:p>
          <a:p>
            <a:pPr marL="0" lvl="1" indent="0">
              <a:buNone/>
            </a:pPr>
            <a:r>
              <a:rPr lang="en-US" sz="2000" dirty="0" smtClean="0"/>
              <a:t>NT: 2 Pedro 1:1-2; </a:t>
            </a:r>
            <a:r>
              <a:rPr lang="en-US" sz="2000" dirty="0" err="1" smtClean="0"/>
              <a:t>Hebreos</a:t>
            </a:r>
            <a:r>
              <a:rPr lang="en-US" sz="2000" dirty="0" smtClean="0"/>
              <a:t> 1:1-2; </a:t>
            </a:r>
            <a:r>
              <a:rPr lang="en-US" sz="2000" dirty="0" err="1" smtClean="0"/>
              <a:t>Gálatas</a:t>
            </a:r>
            <a:r>
              <a:rPr lang="en-US" sz="2000" dirty="0" smtClean="0"/>
              <a:t> 1:1; 2Tesalonicenses 2:2; 2Corintios 11:13</a:t>
            </a:r>
          </a:p>
          <a:p>
            <a:pPr lvl="1"/>
            <a:r>
              <a:rPr lang="en-US" sz="2000" dirty="0" err="1" smtClean="0">
                <a:solidFill>
                  <a:srgbClr val="FF6600"/>
                </a:solidFill>
              </a:rPr>
              <a:t>Autenticidad</a:t>
            </a:r>
            <a:r>
              <a:rPr lang="en-US" sz="2000" dirty="0" smtClean="0"/>
              <a:t> del </a:t>
            </a:r>
            <a:r>
              <a:rPr lang="en-US" sz="2000" dirty="0" err="1" smtClean="0"/>
              <a:t>libro</a:t>
            </a:r>
            <a:r>
              <a:rPr lang="en-US" sz="2000" dirty="0" smtClean="0"/>
              <a:t>: </a:t>
            </a:r>
            <a:r>
              <a:rPr lang="en-US" sz="2000" dirty="0" err="1" smtClean="0"/>
              <a:t>Que</a:t>
            </a:r>
            <a:r>
              <a:rPr lang="en-US" sz="2000" dirty="0" smtClean="0"/>
              <a:t> no </a:t>
            </a:r>
            <a:r>
              <a:rPr lang="en-US" sz="2000" dirty="0" err="1" smtClean="0"/>
              <a:t>contenga</a:t>
            </a:r>
            <a:r>
              <a:rPr lang="en-US" sz="2000" dirty="0" smtClean="0"/>
              <a:t> </a:t>
            </a:r>
            <a:r>
              <a:rPr lang="en-US" sz="2000" dirty="0" err="1" smtClean="0"/>
              <a:t>contradicciones</a:t>
            </a:r>
            <a:r>
              <a:rPr lang="en-US" sz="2000" dirty="0" smtClean="0"/>
              <a:t> </a:t>
            </a:r>
            <a:r>
              <a:rPr lang="en-US" sz="2000" dirty="0" err="1" smtClean="0"/>
              <a:t>ni</a:t>
            </a:r>
            <a:r>
              <a:rPr lang="en-US" sz="2000" dirty="0" smtClean="0"/>
              <a:t> </a:t>
            </a:r>
            <a:r>
              <a:rPr lang="en-US" sz="2000" dirty="0" err="1" smtClean="0"/>
              <a:t>errores</a:t>
            </a:r>
            <a:r>
              <a:rPr lang="en-US" sz="2000" dirty="0" smtClean="0"/>
              <a:t> </a:t>
            </a:r>
            <a:r>
              <a:rPr lang="en-US" sz="2000" dirty="0" err="1" smtClean="0"/>
              <a:t>objetivos</a:t>
            </a:r>
            <a:r>
              <a:rPr lang="en-US" sz="2000" dirty="0" smtClean="0"/>
              <a:t> (</a:t>
            </a:r>
            <a:r>
              <a:rPr lang="en-US" sz="2000" dirty="0" err="1" smtClean="0"/>
              <a:t>hechos</a:t>
            </a:r>
            <a:r>
              <a:rPr lang="en-US" sz="2000" dirty="0" smtClean="0"/>
              <a:t> </a:t>
            </a:r>
            <a:r>
              <a:rPr lang="en-US" sz="2000" dirty="0" err="1" smtClean="0"/>
              <a:t>históricos</a:t>
            </a:r>
            <a:r>
              <a:rPr lang="en-US" sz="2000" dirty="0" smtClean="0"/>
              <a:t>, </a:t>
            </a:r>
            <a:r>
              <a:rPr lang="en-US" sz="2000" dirty="0" err="1" smtClean="0"/>
              <a:t>geográficos</a:t>
            </a:r>
            <a:r>
              <a:rPr lang="en-US" sz="2000" dirty="0" smtClean="0"/>
              <a:t>, </a:t>
            </a:r>
            <a:r>
              <a:rPr lang="en-US" sz="2000" dirty="0" err="1" smtClean="0"/>
              <a:t>científicos</a:t>
            </a:r>
            <a:r>
              <a:rPr lang="en-US" sz="2000" dirty="0" smtClean="0"/>
              <a:t> o </a:t>
            </a:r>
            <a:r>
              <a:rPr lang="en-US" sz="2000" dirty="0" err="1" smtClean="0"/>
              <a:t>arqueológicos</a:t>
            </a:r>
            <a:r>
              <a:rPr lang="en-US" sz="2000" dirty="0" smtClean="0"/>
              <a:t>), </a:t>
            </a:r>
            <a:r>
              <a:rPr lang="en-US" sz="2000" dirty="0" err="1" smtClean="0"/>
              <a:t>ni</a:t>
            </a:r>
            <a:r>
              <a:rPr lang="en-US" sz="2000" dirty="0" smtClean="0"/>
              <a:t> </a:t>
            </a:r>
            <a:r>
              <a:rPr lang="en-US" sz="2000" dirty="0" err="1" smtClean="0"/>
              <a:t>errores</a:t>
            </a:r>
            <a:r>
              <a:rPr lang="en-US" sz="2000" dirty="0" smtClean="0"/>
              <a:t> </a:t>
            </a:r>
            <a:r>
              <a:rPr lang="en-US" sz="2000" dirty="0" err="1" smtClean="0"/>
              <a:t>doctrinales</a:t>
            </a:r>
            <a:r>
              <a:rPr lang="en-US" sz="2000" dirty="0" smtClean="0"/>
              <a:t>  (</a:t>
            </a:r>
            <a:r>
              <a:rPr lang="en-US" sz="2000" smtClean="0"/>
              <a:t>Hechos</a:t>
            </a:r>
            <a:r>
              <a:rPr lang="en-US" sz="2000" dirty="0" smtClean="0"/>
              <a:t> 17:11)</a:t>
            </a:r>
          </a:p>
          <a:p>
            <a:pPr lvl="1"/>
            <a:r>
              <a:rPr lang="en-US" sz="2000" dirty="0" smtClean="0"/>
              <a:t>La </a:t>
            </a:r>
            <a:r>
              <a:rPr lang="en-US" sz="2000" b="1" dirty="0" err="1" smtClean="0">
                <a:solidFill>
                  <a:schemeClr val="bg1"/>
                </a:solidFill>
              </a:rPr>
              <a:t>naturaleza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dinámica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/>
              <a:t>de un </a:t>
            </a:r>
            <a:r>
              <a:rPr lang="en-US" sz="2000" dirty="0" err="1" smtClean="0"/>
              <a:t>libro</a:t>
            </a:r>
            <a:r>
              <a:rPr lang="en-US" sz="2000" dirty="0" smtClean="0"/>
              <a:t>: “</a:t>
            </a:r>
            <a:r>
              <a:rPr lang="en-US" sz="2000" dirty="0" err="1" smtClean="0"/>
              <a:t>Habilidad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transformar</a:t>
            </a:r>
            <a:r>
              <a:rPr lang="en-US" sz="2000" dirty="0" smtClean="0"/>
              <a:t>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vida</a:t>
            </a:r>
            <a:r>
              <a:rPr lang="en-US" sz="2000" dirty="0" smtClean="0"/>
              <a:t>” </a:t>
            </a:r>
            <a:r>
              <a:rPr lang="en-US" sz="2000" dirty="0" err="1" smtClean="0"/>
              <a:t>Hebreos</a:t>
            </a:r>
            <a:r>
              <a:rPr lang="en-US" sz="2000" dirty="0" smtClean="0"/>
              <a:t> 4:12; 2Timoteo 3:16-17; Juan 8:32</a:t>
            </a:r>
          </a:p>
          <a:p>
            <a:pPr lvl="1"/>
            <a:r>
              <a:rPr lang="en-US" sz="2000" dirty="0" smtClean="0"/>
              <a:t>La </a:t>
            </a:r>
            <a:r>
              <a:rPr lang="en-US" sz="2000" b="1" dirty="0" err="1" smtClean="0">
                <a:solidFill>
                  <a:srgbClr val="FFFFFF"/>
                </a:solidFill>
              </a:rPr>
              <a:t>aceptación</a:t>
            </a:r>
            <a:r>
              <a:rPr lang="en-US" sz="2000" b="1" dirty="0" smtClean="0">
                <a:solidFill>
                  <a:srgbClr val="FFFFFF"/>
                </a:solidFill>
              </a:rPr>
              <a:t> de un </a:t>
            </a:r>
            <a:r>
              <a:rPr lang="en-US" sz="2000" b="1" dirty="0" err="1" smtClean="0">
                <a:solidFill>
                  <a:srgbClr val="FFFFFF"/>
                </a:solidFill>
              </a:rPr>
              <a:t>libro</a:t>
            </a:r>
            <a:r>
              <a:rPr lang="en-US" sz="2000" dirty="0" smtClean="0"/>
              <a:t>: </a:t>
            </a:r>
            <a:r>
              <a:rPr lang="en-US" sz="2000" dirty="0" err="1" smtClean="0"/>
              <a:t>Reconocimiento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el pueblo de Dios al </a:t>
            </a:r>
            <a:r>
              <a:rPr lang="en-US" sz="2000" dirty="0" err="1" smtClean="0"/>
              <a:t>cual</a:t>
            </a:r>
            <a:r>
              <a:rPr lang="en-US" sz="2000" dirty="0" smtClean="0"/>
              <a:t> se le </a:t>
            </a:r>
            <a:r>
              <a:rPr lang="en-US" sz="2000" dirty="0" err="1" smtClean="0"/>
              <a:t>fue</a:t>
            </a:r>
            <a:r>
              <a:rPr lang="en-US" sz="2000" dirty="0" smtClean="0"/>
              <a:t> dado </a:t>
            </a:r>
            <a:r>
              <a:rPr lang="en-US" sz="2000" dirty="0" err="1" smtClean="0"/>
              <a:t>originalmente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2762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00FF"/>
                </a:solidFill>
                <a:cs typeface="American Typewriter"/>
              </a:rPr>
              <a:t>¿ES  CONFIABLE?</a:t>
            </a:r>
            <a:endParaRPr lang="en-US" sz="4000" b="1" dirty="0">
              <a:solidFill>
                <a:srgbClr val="0000FF"/>
              </a:solidFill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AutoNum type="arabicPeriod"/>
            </a:pPr>
            <a:r>
              <a:rPr lang="en-US" sz="3600" dirty="0" smtClean="0">
                <a:latin typeface="+mj-lt"/>
                <a:cs typeface="American Typewriter"/>
              </a:rPr>
              <a:t>ÚNICA</a:t>
            </a:r>
          </a:p>
          <a:p>
            <a:pPr>
              <a:buAutoNum type="alphaLcPeriod"/>
            </a:pPr>
            <a:r>
              <a:rPr lang="en-US" sz="3600" dirty="0" err="1" smtClean="0">
                <a:latin typeface="+mj-lt"/>
                <a:cs typeface="American Typewriter"/>
              </a:rPr>
              <a:t>Continuidad</a:t>
            </a:r>
            <a:r>
              <a:rPr lang="en-US" sz="3600" dirty="0" smtClean="0">
                <a:latin typeface="+mj-lt"/>
                <a:cs typeface="American Typewriter"/>
              </a:rPr>
              <a:t> en </a:t>
            </a:r>
            <a:r>
              <a:rPr lang="en-US" sz="3600" dirty="0" err="1" smtClean="0">
                <a:latin typeface="+mj-lt"/>
                <a:cs typeface="American Typewriter"/>
              </a:rPr>
              <a:t>Tema</a:t>
            </a:r>
            <a:r>
              <a:rPr lang="en-US" sz="3600" dirty="0" smtClean="0">
                <a:latin typeface="+mj-lt"/>
                <a:cs typeface="American Typewriter"/>
              </a:rPr>
              <a:t> y </a:t>
            </a:r>
            <a:r>
              <a:rPr lang="en-US" sz="3600" dirty="0" err="1" smtClean="0">
                <a:latin typeface="+mj-lt"/>
                <a:cs typeface="American Typewriter"/>
              </a:rPr>
              <a:t>Propósito</a:t>
            </a:r>
            <a:endParaRPr lang="en-US" sz="3600" dirty="0" smtClean="0">
              <a:latin typeface="+mj-lt"/>
              <a:cs typeface="American Typewriter"/>
            </a:endParaRPr>
          </a:p>
          <a:p>
            <a:pPr>
              <a:buAutoNum type="alphaLcPeriod"/>
            </a:pPr>
            <a:r>
              <a:rPr lang="en-US" sz="3600" dirty="0" err="1" smtClean="0">
                <a:latin typeface="+mj-lt"/>
                <a:cs typeface="American Typewriter"/>
              </a:rPr>
              <a:t>Sobrevivencia</a:t>
            </a:r>
            <a:r>
              <a:rPr lang="en-US" sz="3600" dirty="0" smtClean="0">
                <a:latin typeface="+mj-lt"/>
                <a:cs typeface="American Typewriter"/>
              </a:rPr>
              <a:t> en la </a:t>
            </a:r>
            <a:r>
              <a:rPr lang="en-US" sz="3600" dirty="0" err="1" smtClean="0">
                <a:latin typeface="+mj-lt"/>
                <a:cs typeface="American Typewriter"/>
              </a:rPr>
              <a:t>Transimisión</a:t>
            </a:r>
            <a:r>
              <a:rPr lang="en-US" sz="3600" dirty="0" smtClean="0">
                <a:latin typeface="+mj-lt"/>
                <a:cs typeface="American Typewriter"/>
              </a:rPr>
              <a:t> y </a:t>
            </a:r>
            <a:r>
              <a:rPr lang="en-US" sz="3600" dirty="0" err="1" smtClean="0">
                <a:latin typeface="+mj-lt"/>
                <a:cs typeface="American Typewriter"/>
              </a:rPr>
              <a:t>Críticas</a:t>
            </a:r>
            <a:endParaRPr lang="en-US" sz="3600" dirty="0" smtClean="0">
              <a:latin typeface="+mj-lt"/>
              <a:cs typeface="American Typewriter"/>
            </a:endParaRPr>
          </a:p>
          <a:p>
            <a:pPr>
              <a:buAutoNum type="alphaLcPeriod"/>
            </a:pPr>
            <a:r>
              <a:rPr lang="en-US" sz="3600" dirty="0" err="1" smtClean="0">
                <a:latin typeface="+mj-lt"/>
                <a:cs typeface="American Typewriter"/>
              </a:rPr>
              <a:t>Profética</a:t>
            </a:r>
            <a:endParaRPr lang="en-US" sz="3600" dirty="0">
              <a:latin typeface="+mj-lt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764418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</a:rPr>
              <a:t>apócrifas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799675"/>
            <a:ext cx="7795610" cy="5927005"/>
          </a:xfrm>
        </p:spPr>
        <p:txBody>
          <a:bodyPr>
            <a:normAutofit/>
          </a:bodyPr>
          <a:lstStyle/>
          <a:p>
            <a:pPr lvl="1"/>
            <a:r>
              <a:rPr lang="en-US" sz="2000" dirty="0" err="1" smtClean="0"/>
              <a:t>Escritas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judíos</a:t>
            </a:r>
            <a:r>
              <a:rPr lang="en-US" sz="2000" dirty="0" smtClean="0"/>
              <a:t> en el </a:t>
            </a:r>
            <a:r>
              <a:rPr lang="en-US" sz="2000" dirty="0" err="1" smtClean="0"/>
              <a:t>período</a:t>
            </a:r>
            <a:r>
              <a:rPr lang="en-US" sz="2000" dirty="0" smtClean="0"/>
              <a:t> </a:t>
            </a:r>
            <a:r>
              <a:rPr lang="en-US" sz="2000" dirty="0" err="1" smtClean="0"/>
              <a:t>intertestamental</a:t>
            </a:r>
            <a:r>
              <a:rPr lang="en-US" sz="2000" dirty="0" smtClean="0"/>
              <a:t> (400 </a:t>
            </a:r>
            <a:r>
              <a:rPr lang="en-US" sz="2000" dirty="0" err="1" smtClean="0"/>
              <a:t>años</a:t>
            </a:r>
            <a:r>
              <a:rPr lang="en-US" sz="2000" dirty="0" smtClean="0"/>
              <a:t>). </a:t>
            </a:r>
          </a:p>
          <a:p>
            <a:pPr lvl="1"/>
            <a:r>
              <a:rPr lang="en-US" sz="2000" dirty="0" smtClean="0"/>
              <a:t>No son </a:t>
            </a:r>
            <a:r>
              <a:rPr lang="en-US" sz="2000" dirty="0" err="1" smtClean="0"/>
              <a:t>canónicas</a:t>
            </a:r>
            <a:r>
              <a:rPr lang="en-US" sz="2000" dirty="0" smtClean="0"/>
              <a:t>, sin </a:t>
            </a:r>
            <a:r>
              <a:rPr lang="en-US" sz="2000" dirty="0" err="1" smtClean="0"/>
              <a:t>importar</a:t>
            </a:r>
            <a:r>
              <a:rPr lang="en-US" sz="2000" dirty="0" smtClean="0"/>
              <a:t> el valor </a:t>
            </a:r>
            <a:r>
              <a:rPr lang="en-US" sz="2000" dirty="0" err="1" smtClean="0"/>
              <a:t>devocional</a:t>
            </a:r>
            <a:r>
              <a:rPr lang="en-US" sz="2000" dirty="0" smtClean="0"/>
              <a:t> o </a:t>
            </a:r>
            <a:r>
              <a:rPr lang="en-US" sz="2000" dirty="0" err="1" smtClean="0"/>
              <a:t>histórico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puedan</a:t>
            </a:r>
            <a:r>
              <a:rPr lang="en-US" sz="2000" dirty="0" smtClean="0"/>
              <a:t> </a:t>
            </a:r>
            <a:r>
              <a:rPr lang="en-US" sz="2000" dirty="0" err="1" smtClean="0"/>
              <a:t>tener</a:t>
            </a:r>
            <a:r>
              <a:rPr lang="en-US" sz="2000" dirty="0"/>
              <a:t> </a:t>
            </a:r>
            <a:r>
              <a:rPr lang="en-US" sz="2000" dirty="0" smtClean="0"/>
              <a:t>&gt;&gt;Son </a:t>
            </a:r>
            <a:r>
              <a:rPr lang="en-US" sz="2000" dirty="0" err="1" smtClean="0"/>
              <a:t>deuterocanónicas</a:t>
            </a:r>
            <a:r>
              <a:rPr lang="en-US" sz="2000" dirty="0" smtClean="0"/>
              <a:t> “no </a:t>
            </a:r>
            <a:r>
              <a:rPr lang="en-US" sz="2000" dirty="0" err="1" smtClean="0"/>
              <a:t>están</a:t>
            </a:r>
            <a:r>
              <a:rPr lang="en-US" sz="2000" dirty="0" smtClean="0"/>
              <a:t> en el canon”.</a:t>
            </a:r>
          </a:p>
          <a:p>
            <a:pPr lvl="1"/>
            <a:r>
              <a:rPr lang="en-US" sz="2000" dirty="0" smtClean="0"/>
              <a:t>La </a:t>
            </a:r>
            <a:r>
              <a:rPr lang="en-US" sz="2000" dirty="0" err="1" smtClean="0"/>
              <a:t>comunidad</a:t>
            </a:r>
            <a:r>
              <a:rPr lang="en-US" sz="2000" dirty="0" smtClean="0"/>
              <a:t> </a:t>
            </a:r>
            <a:r>
              <a:rPr lang="en-US" sz="2000" dirty="0" err="1" smtClean="0"/>
              <a:t>judía</a:t>
            </a:r>
            <a:r>
              <a:rPr lang="en-US" sz="2000" dirty="0" smtClean="0"/>
              <a:t> </a:t>
            </a:r>
            <a:r>
              <a:rPr lang="en-US" sz="2000" dirty="0" err="1" smtClean="0"/>
              <a:t>nunca</a:t>
            </a:r>
            <a:r>
              <a:rPr lang="en-US" sz="2000" dirty="0" smtClean="0"/>
              <a:t> </a:t>
            </a:r>
            <a:r>
              <a:rPr lang="en-US" sz="2000" dirty="0" err="1" smtClean="0"/>
              <a:t>las</a:t>
            </a:r>
            <a:r>
              <a:rPr lang="en-US" sz="2000" dirty="0" smtClean="0"/>
              <a:t> ha </a:t>
            </a:r>
            <a:r>
              <a:rPr lang="en-US" sz="2000" dirty="0" err="1" smtClean="0"/>
              <a:t>aceptado</a:t>
            </a:r>
            <a:r>
              <a:rPr lang="en-US" sz="2000" dirty="0" smtClean="0"/>
              <a:t> </a:t>
            </a:r>
            <a:r>
              <a:rPr lang="en-US" sz="2000" dirty="0" err="1" smtClean="0"/>
              <a:t>como</a:t>
            </a:r>
            <a:r>
              <a:rPr lang="en-US" sz="2000" dirty="0" smtClean="0"/>
              <a:t> </a:t>
            </a:r>
            <a:r>
              <a:rPr lang="en-US" sz="2000" dirty="0" err="1" smtClean="0"/>
              <a:t>canónicas</a:t>
            </a:r>
            <a:endParaRPr lang="en-US" sz="2000" dirty="0" smtClean="0"/>
          </a:p>
          <a:p>
            <a:pPr lvl="1"/>
            <a:r>
              <a:rPr lang="en-US" sz="2000" dirty="0" smtClean="0"/>
              <a:t>No </a:t>
            </a:r>
            <a:r>
              <a:rPr lang="en-US" sz="2000" dirty="0" err="1" smtClean="0"/>
              <a:t>fueron</a:t>
            </a:r>
            <a:r>
              <a:rPr lang="en-US" sz="2000" dirty="0" smtClean="0"/>
              <a:t> </a:t>
            </a:r>
            <a:r>
              <a:rPr lang="en-US" sz="2000" dirty="0" err="1" smtClean="0"/>
              <a:t>aceptadas</a:t>
            </a:r>
            <a:r>
              <a:rPr lang="en-US" sz="2000" dirty="0" smtClean="0"/>
              <a:t> </a:t>
            </a:r>
            <a:r>
              <a:rPr lang="en-US" sz="2000" dirty="0" err="1" smtClean="0"/>
              <a:t>ni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JC </a:t>
            </a:r>
            <a:r>
              <a:rPr lang="en-US" sz="2000" dirty="0" err="1" smtClean="0"/>
              <a:t>ni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autores</a:t>
            </a:r>
            <a:r>
              <a:rPr lang="en-US" sz="2000" dirty="0" smtClean="0"/>
              <a:t> del NT</a:t>
            </a:r>
          </a:p>
          <a:p>
            <a:pPr lvl="1"/>
            <a:r>
              <a:rPr lang="en-US" sz="2000" dirty="0" smtClean="0"/>
              <a:t>La </a:t>
            </a:r>
            <a:r>
              <a:rPr lang="en-US" sz="2000" dirty="0" err="1" smtClean="0"/>
              <a:t>mayoría</a:t>
            </a:r>
            <a:r>
              <a:rPr lang="en-US" sz="2000" dirty="0" smtClean="0"/>
              <a:t> de Padres de la </a:t>
            </a:r>
            <a:r>
              <a:rPr lang="en-US" sz="2000" dirty="0" err="1" smtClean="0"/>
              <a:t>Iglesia</a:t>
            </a:r>
            <a:r>
              <a:rPr lang="en-US" sz="2000" dirty="0" smtClean="0"/>
              <a:t>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rechazaron</a:t>
            </a:r>
            <a:r>
              <a:rPr lang="en-US" sz="2000" dirty="0" smtClean="0"/>
              <a:t> (</a:t>
            </a:r>
            <a:r>
              <a:rPr lang="en-US" sz="2000" dirty="0" err="1" smtClean="0"/>
              <a:t>Melito</a:t>
            </a:r>
            <a:r>
              <a:rPr lang="en-US" sz="2000" dirty="0" smtClean="0"/>
              <a:t>, </a:t>
            </a:r>
            <a:r>
              <a:rPr lang="en-US" sz="2000" dirty="0" err="1" smtClean="0"/>
              <a:t>arzobispo</a:t>
            </a:r>
            <a:r>
              <a:rPr lang="en-US" sz="2000" dirty="0" smtClean="0"/>
              <a:t> de </a:t>
            </a:r>
            <a:r>
              <a:rPr lang="en-US" sz="2000" dirty="0" err="1" smtClean="0"/>
              <a:t>Smirna</a:t>
            </a:r>
            <a:r>
              <a:rPr lang="en-US" sz="2000" dirty="0" smtClean="0"/>
              <a:t> 170 DC. </a:t>
            </a:r>
          </a:p>
          <a:p>
            <a:pPr lvl="1"/>
            <a:r>
              <a:rPr lang="en-US" sz="2000" dirty="0" err="1" smtClean="0"/>
              <a:t>Ningún</a:t>
            </a:r>
            <a:r>
              <a:rPr lang="en-US" sz="2000" dirty="0" smtClean="0"/>
              <a:t> </a:t>
            </a:r>
            <a:r>
              <a:rPr lang="en-US" sz="2000" dirty="0" err="1" smtClean="0"/>
              <a:t>concilio</a:t>
            </a:r>
            <a:r>
              <a:rPr lang="en-US" sz="2000" dirty="0" smtClean="0"/>
              <a:t> de </a:t>
            </a:r>
            <a:r>
              <a:rPr lang="en-US" sz="2000" dirty="0" err="1" smtClean="0"/>
              <a:t>iglesia</a:t>
            </a:r>
            <a:r>
              <a:rPr lang="en-US" sz="2000" dirty="0" smtClean="0"/>
              <a:t>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aceptó</a:t>
            </a:r>
            <a:r>
              <a:rPr lang="en-US" sz="2000" dirty="0" smtClean="0"/>
              <a:t> </a:t>
            </a:r>
            <a:r>
              <a:rPr lang="en-US" sz="2000" dirty="0" err="1" smtClean="0"/>
              <a:t>como</a:t>
            </a:r>
            <a:r>
              <a:rPr lang="en-US" sz="2000" dirty="0" smtClean="0"/>
              <a:t> </a:t>
            </a:r>
            <a:r>
              <a:rPr lang="en-US" sz="2000" dirty="0" err="1" smtClean="0"/>
              <a:t>canónicas</a:t>
            </a:r>
            <a:r>
              <a:rPr lang="en-US" sz="2000" dirty="0" smtClean="0"/>
              <a:t> hasta el final del </a:t>
            </a:r>
            <a:r>
              <a:rPr lang="en-US" sz="2000" dirty="0" err="1" smtClean="0"/>
              <a:t>siglo</a:t>
            </a:r>
            <a:r>
              <a:rPr lang="en-US" sz="2000" dirty="0"/>
              <a:t> </a:t>
            </a:r>
            <a:r>
              <a:rPr lang="en-US" sz="2000" dirty="0" smtClean="0"/>
              <a:t>IV</a:t>
            </a:r>
          </a:p>
          <a:p>
            <a:pPr lvl="1"/>
            <a:r>
              <a:rPr lang="en-US" sz="2000" dirty="0" err="1" smtClean="0"/>
              <a:t>Jerónimo</a:t>
            </a:r>
            <a:r>
              <a:rPr lang="en-US" sz="2000" dirty="0" smtClean="0"/>
              <a:t>, </a:t>
            </a:r>
            <a:r>
              <a:rPr lang="en-US" sz="2000" dirty="0" err="1" smtClean="0"/>
              <a:t>judío</a:t>
            </a:r>
            <a:r>
              <a:rPr lang="en-US" sz="2000" dirty="0" smtClean="0"/>
              <a:t>, </a:t>
            </a:r>
            <a:r>
              <a:rPr lang="en-US" sz="2000" dirty="0" err="1" smtClean="0"/>
              <a:t>erudito</a:t>
            </a:r>
            <a:r>
              <a:rPr lang="en-US" sz="2000" dirty="0" smtClean="0"/>
              <a:t> </a:t>
            </a:r>
            <a:r>
              <a:rPr lang="en-US" sz="2000" dirty="0" err="1" smtClean="0"/>
              <a:t>bíblico</a:t>
            </a:r>
            <a:r>
              <a:rPr lang="en-US" sz="2000" dirty="0" smtClean="0"/>
              <a:t> y </a:t>
            </a:r>
            <a:r>
              <a:rPr lang="en-US" sz="2000" dirty="0" err="1" smtClean="0"/>
              <a:t>traductor</a:t>
            </a:r>
            <a:r>
              <a:rPr lang="en-US" sz="2000" dirty="0" smtClean="0"/>
              <a:t> de la </a:t>
            </a:r>
            <a:r>
              <a:rPr lang="en-US" sz="2000" dirty="0" err="1" smtClean="0"/>
              <a:t>Latín</a:t>
            </a:r>
            <a:r>
              <a:rPr lang="en-US" sz="2000" dirty="0" smtClean="0"/>
              <a:t> Vulgate, </a:t>
            </a:r>
            <a:r>
              <a:rPr lang="en-US" sz="2000" dirty="0" err="1" smtClean="0"/>
              <a:t>rechazó</a:t>
            </a:r>
            <a:r>
              <a:rPr lang="en-US" sz="2000" dirty="0" smtClean="0"/>
              <a:t> </a:t>
            </a:r>
            <a:r>
              <a:rPr lang="en-US" sz="2000" dirty="0" err="1" smtClean="0"/>
              <a:t>fuertemente</a:t>
            </a:r>
            <a:r>
              <a:rPr lang="en-US" sz="2000" dirty="0" smtClean="0"/>
              <a:t>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Apócrifas</a:t>
            </a:r>
            <a:r>
              <a:rPr lang="en-US" sz="2000" dirty="0" smtClean="0"/>
              <a:t>.  395 DC</a:t>
            </a:r>
          </a:p>
          <a:p>
            <a:pPr lvl="1"/>
            <a:r>
              <a:rPr lang="en-US" sz="2000" dirty="0" err="1" smtClean="0"/>
              <a:t>Muchos</a:t>
            </a:r>
            <a:r>
              <a:rPr lang="en-US" sz="2000" dirty="0" smtClean="0"/>
              <a:t> </a:t>
            </a:r>
            <a:r>
              <a:rPr lang="en-US" sz="2000" dirty="0" err="1" smtClean="0"/>
              <a:t>católicos</a:t>
            </a:r>
            <a:r>
              <a:rPr lang="en-US" sz="2000" dirty="0" smtClean="0"/>
              <a:t> </a:t>
            </a:r>
            <a:r>
              <a:rPr lang="en-US" sz="2000" dirty="0" err="1" smtClean="0"/>
              <a:t>romanos</a:t>
            </a:r>
            <a:r>
              <a:rPr lang="en-US" sz="2000" dirty="0" smtClean="0"/>
              <a:t>, </a:t>
            </a:r>
            <a:r>
              <a:rPr lang="en-US" sz="2000" dirty="0" err="1" smtClean="0"/>
              <a:t>después</a:t>
            </a:r>
            <a:r>
              <a:rPr lang="en-US" sz="2000" dirty="0" smtClean="0"/>
              <a:t> del </a:t>
            </a:r>
            <a:r>
              <a:rPr lang="en-US" sz="2000" dirty="0" err="1" smtClean="0"/>
              <a:t>Concilio</a:t>
            </a:r>
            <a:r>
              <a:rPr lang="en-US" sz="2000" dirty="0" smtClean="0"/>
              <a:t> de Trento y la </a:t>
            </a:r>
            <a:r>
              <a:rPr lang="en-US" sz="2000" dirty="0" err="1" smtClean="0"/>
              <a:t>Reforma</a:t>
            </a:r>
            <a:r>
              <a:rPr lang="en-US" sz="2000" dirty="0" smtClean="0"/>
              <a:t> </a:t>
            </a:r>
            <a:r>
              <a:rPr lang="en-US" sz="2000" dirty="0" err="1" smtClean="0"/>
              <a:t>rechazaron</a:t>
            </a:r>
            <a:r>
              <a:rPr lang="en-US" sz="2000" dirty="0" smtClean="0"/>
              <a:t> la </a:t>
            </a:r>
            <a:r>
              <a:rPr lang="en-US" sz="2000" dirty="0" err="1" smtClean="0"/>
              <a:t>canonicidad</a:t>
            </a:r>
            <a:r>
              <a:rPr lang="en-US" sz="2000" dirty="0" smtClean="0"/>
              <a:t> de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apócrifas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>
                <a:solidFill>
                  <a:srgbClr val="FFFFFF"/>
                </a:solidFill>
              </a:rPr>
              <a:t>Ni </a:t>
            </a:r>
            <a:r>
              <a:rPr lang="en-US" sz="2000" dirty="0" err="1" smtClean="0">
                <a:solidFill>
                  <a:srgbClr val="FFFFFF"/>
                </a:solidFill>
              </a:rPr>
              <a:t>Católicos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Ortodojos</a:t>
            </a:r>
            <a:r>
              <a:rPr lang="en-US" sz="2000" dirty="0" smtClean="0">
                <a:solidFill>
                  <a:srgbClr val="FFFFFF"/>
                </a:solidFill>
              </a:rPr>
              <a:t> del </a:t>
            </a:r>
            <a:r>
              <a:rPr lang="en-US" sz="2000" dirty="0" err="1" smtClean="0">
                <a:solidFill>
                  <a:srgbClr val="FFFFFF"/>
                </a:solidFill>
              </a:rPr>
              <a:t>Oriente</a:t>
            </a:r>
            <a:r>
              <a:rPr lang="en-US" sz="2000" dirty="0" smtClean="0">
                <a:solidFill>
                  <a:srgbClr val="FFFFFF"/>
                </a:solidFill>
              </a:rPr>
              <a:t>, </a:t>
            </a:r>
            <a:r>
              <a:rPr lang="en-US" sz="2000" dirty="0" err="1" smtClean="0">
                <a:solidFill>
                  <a:srgbClr val="FFFFFF"/>
                </a:solidFill>
              </a:rPr>
              <a:t>ni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Anglicanos</a:t>
            </a:r>
            <a:r>
              <a:rPr lang="en-US" sz="2000" dirty="0" smtClean="0">
                <a:solidFill>
                  <a:srgbClr val="FFFFFF"/>
                </a:solidFill>
              </a:rPr>
              <a:t>, </a:t>
            </a:r>
            <a:r>
              <a:rPr lang="en-US" sz="2000" dirty="0" err="1" smtClean="0">
                <a:solidFill>
                  <a:srgbClr val="FFFFFF"/>
                </a:solidFill>
              </a:rPr>
              <a:t>ni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</a:t>
            </a:r>
            <a:r>
              <a:rPr lang="en-US" sz="2000" dirty="0" err="1" smtClean="0">
                <a:solidFill>
                  <a:srgbClr val="FFFFFF"/>
                </a:solidFill>
              </a:rPr>
              <a:t>rotestantes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las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reconocen</a:t>
            </a:r>
            <a:endParaRPr lang="en-US" sz="2000" dirty="0" smtClean="0">
              <a:solidFill>
                <a:srgbClr val="FFFFFF"/>
              </a:solidFill>
            </a:endParaRPr>
          </a:p>
          <a:p>
            <a:pPr lvl="1"/>
            <a:r>
              <a:rPr lang="en-US" sz="2000" dirty="0" err="1" smtClean="0">
                <a:solidFill>
                  <a:srgbClr val="FFFFFF"/>
                </a:solidFill>
              </a:rPr>
              <a:t>Aplicar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mismos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criterios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para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las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apócrifas</a:t>
            </a:r>
            <a:r>
              <a:rPr lang="en-US" sz="2000" dirty="0" smtClean="0">
                <a:solidFill>
                  <a:srgbClr val="FFFFFF"/>
                </a:solidFill>
              </a:rPr>
              <a:t> del Nuevo </a:t>
            </a:r>
            <a:r>
              <a:rPr lang="en-US" sz="2000" dirty="0" err="1" smtClean="0">
                <a:solidFill>
                  <a:srgbClr val="FFFFFF"/>
                </a:solidFill>
              </a:rPr>
              <a:t>Testamento</a:t>
            </a:r>
            <a:r>
              <a:rPr lang="en-US" sz="2000" dirty="0" smtClean="0">
                <a:solidFill>
                  <a:srgbClr val="FFFFFF"/>
                </a:solidFill>
              </a:rPr>
              <a:t>, </a:t>
            </a:r>
            <a:r>
              <a:rPr lang="en-US" sz="2000" dirty="0" err="1" smtClean="0">
                <a:solidFill>
                  <a:srgbClr val="FFFFFF"/>
                </a:solidFill>
              </a:rPr>
              <a:t>Evangelio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según</a:t>
            </a:r>
            <a:r>
              <a:rPr lang="en-US" sz="2000" dirty="0" smtClean="0">
                <a:solidFill>
                  <a:srgbClr val="FFFFFF"/>
                </a:solidFill>
              </a:rPr>
              <a:t> San </a:t>
            </a:r>
            <a:r>
              <a:rPr lang="en-US" sz="2000" dirty="0" err="1" smtClean="0">
                <a:solidFill>
                  <a:srgbClr val="FFFFFF"/>
                </a:solidFill>
              </a:rPr>
              <a:t>Tomás</a:t>
            </a:r>
            <a:r>
              <a:rPr lang="en-US" sz="2000" dirty="0" smtClean="0">
                <a:solidFill>
                  <a:srgbClr val="FFFFFF"/>
                </a:solidFill>
              </a:rPr>
              <a:t> (</a:t>
            </a:r>
            <a:r>
              <a:rPr lang="en-US" sz="2000" dirty="0" err="1" smtClean="0">
                <a:solidFill>
                  <a:srgbClr val="FFFFFF"/>
                </a:solidFill>
              </a:rPr>
              <a:t>más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famoso</a:t>
            </a:r>
            <a:r>
              <a:rPr lang="en-US" sz="2000" dirty="0" smtClean="0">
                <a:solidFill>
                  <a:srgbClr val="FFFFFF"/>
                </a:solidFill>
              </a:rPr>
              <a:t>)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8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</a:rPr>
              <a:t>Examinemos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apócrifas</a:t>
            </a:r>
            <a:r>
              <a:rPr lang="en-US" dirty="0" smtClean="0">
                <a:solidFill>
                  <a:srgbClr val="0000FF"/>
                </a:solidFill>
              </a:rPr>
              <a:t> a la </a:t>
            </a:r>
            <a:r>
              <a:rPr lang="en-US" dirty="0" err="1" smtClean="0">
                <a:solidFill>
                  <a:srgbClr val="0000FF"/>
                </a:solidFill>
              </a:rPr>
              <a:t>luz</a:t>
            </a:r>
            <a:r>
              <a:rPr lang="en-US" dirty="0" smtClean="0">
                <a:solidFill>
                  <a:srgbClr val="0000FF"/>
                </a:solidFill>
              </a:rPr>
              <a:t> de </a:t>
            </a:r>
            <a:r>
              <a:rPr lang="en-US" dirty="0" err="1" smtClean="0">
                <a:solidFill>
                  <a:srgbClr val="0000FF"/>
                </a:solidFill>
              </a:rPr>
              <a:t>criterios</a:t>
            </a:r>
            <a:r>
              <a:rPr lang="en-US" dirty="0" smtClean="0">
                <a:solidFill>
                  <a:srgbClr val="0000FF"/>
                </a:solidFill>
              </a:rPr>
              <a:t> de </a:t>
            </a:r>
            <a:r>
              <a:rPr lang="en-US" dirty="0" err="1" smtClean="0">
                <a:solidFill>
                  <a:srgbClr val="0000FF"/>
                </a:solidFill>
              </a:rPr>
              <a:t>canonicidad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7"/>
            <a:ext cx="7825850" cy="5430441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en-US" sz="2000" dirty="0" err="1" smtClean="0"/>
              <a:t>Apócrifas</a:t>
            </a:r>
            <a:r>
              <a:rPr lang="en-US" sz="2000" dirty="0" smtClean="0"/>
              <a:t> no </a:t>
            </a:r>
            <a:r>
              <a:rPr lang="en-US" sz="2000" dirty="0" err="1" smtClean="0"/>
              <a:t>claman</a:t>
            </a:r>
            <a:r>
              <a:rPr lang="en-US" sz="2000" dirty="0" smtClean="0"/>
              <a:t> </a:t>
            </a:r>
            <a:r>
              <a:rPr lang="en-US" sz="2000" dirty="0" err="1" smtClean="0"/>
              <a:t>ser</a:t>
            </a:r>
            <a:r>
              <a:rPr lang="en-US" sz="2000" dirty="0" smtClean="0"/>
              <a:t> </a:t>
            </a:r>
            <a:r>
              <a:rPr lang="en-US" sz="2000" dirty="0" err="1" smtClean="0"/>
              <a:t>inspiradas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Dios</a:t>
            </a:r>
          </a:p>
          <a:p>
            <a:pPr>
              <a:buAutoNum type="arabicPeriod"/>
            </a:pPr>
            <a:r>
              <a:rPr lang="en-US" sz="2000" dirty="0" smtClean="0"/>
              <a:t>NO </a:t>
            </a:r>
            <a:r>
              <a:rPr lang="en-US" sz="2000" dirty="0" err="1" smtClean="0"/>
              <a:t>viene</a:t>
            </a:r>
            <a:r>
              <a:rPr lang="en-US" sz="2000" dirty="0" smtClean="0"/>
              <a:t> con la </a:t>
            </a:r>
            <a:r>
              <a:rPr lang="en-US" sz="2000" dirty="0" err="1" smtClean="0"/>
              <a:t>autoridad</a:t>
            </a:r>
            <a:r>
              <a:rPr lang="en-US" sz="2000" dirty="0" smtClean="0"/>
              <a:t> de Dios</a:t>
            </a:r>
          </a:p>
          <a:p>
            <a:pPr>
              <a:buAutoNum type="arabicPeriod"/>
            </a:pPr>
            <a:r>
              <a:rPr lang="en-US" sz="2000" dirty="0" err="1" smtClean="0"/>
              <a:t>Contiene</a:t>
            </a:r>
            <a:r>
              <a:rPr lang="en-US" sz="2000" dirty="0" smtClean="0"/>
              <a:t> </a:t>
            </a:r>
            <a:r>
              <a:rPr lang="en-US" sz="2000" dirty="0" err="1" smtClean="0"/>
              <a:t>errores</a:t>
            </a:r>
            <a:r>
              <a:rPr lang="en-US" sz="2000" dirty="0" smtClean="0"/>
              <a:t> </a:t>
            </a:r>
            <a:r>
              <a:rPr lang="en-US" sz="2000" dirty="0" err="1" smtClean="0"/>
              <a:t>históricos</a:t>
            </a:r>
            <a:r>
              <a:rPr lang="en-US" sz="2000" dirty="0" smtClean="0"/>
              <a:t> :</a:t>
            </a:r>
            <a:r>
              <a:rPr lang="en-US" sz="2000" dirty="0" err="1" smtClean="0"/>
              <a:t>Tobías</a:t>
            </a:r>
            <a:r>
              <a:rPr lang="en-US" sz="2000" dirty="0" smtClean="0"/>
              <a:t> 1:3-5 y 14:11 (</a:t>
            </a:r>
            <a:r>
              <a:rPr lang="en-US" sz="2000" dirty="0" err="1" smtClean="0"/>
              <a:t>diferencias</a:t>
            </a:r>
            <a:r>
              <a:rPr lang="en-US" sz="2000" dirty="0" smtClean="0"/>
              <a:t> de </a:t>
            </a:r>
            <a:r>
              <a:rPr lang="en-US" sz="2000" dirty="0" err="1" smtClean="0"/>
              <a:t>edad</a:t>
            </a:r>
            <a:r>
              <a:rPr lang="en-US" sz="2000" dirty="0" smtClean="0"/>
              <a:t> entre 158 y 200 hasta 300 </a:t>
            </a:r>
            <a:r>
              <a:rPr lang="en-US" sz="2000" dirty="0" err="1" smtClean="0"/>
              <a:t>años</a:t>
            </a:r>
            <a:r>
              <a:rPr lang="en-US" sz="2000" dirty="0" smtClean="0"/>
              <a:t>).  </a:t>
            </a:r>
            <a:r>
              <a:rPr lang="en-US" sz="2000" dirty="0" err="1" smtClean="0"/>
              <a:t>Contiene</a:t>
            </a:r>
            <a:r>
              <a:rPr lang="en-US" sz="2000" dirty="0" smtClean="0"/>
              <a:t> </a:t>
            </a:r>
            <a:r>
              <a:rPr lang="en-US" sz="2000" dirty="0" err="1" smtClean="0"/>
              <a:t>errores</a:t>
            </a:r>
            <a:r>
              <a:rPr lang="en-US" sz="2000" dirty="0" smtClean="0"/>
              <a:t> </a:t>
            </a:r>
            <a:r>
              <a:rPr lang="en-US" sz="2000" dirty="0" err="1" smtClean="0"/>
              <a:t>doctrinales</a:t>
            </a:r>
            <a:r>
              <a:rPr lang="en-US" sz="2000" dirty="0" smtClean="0"/>
              <a:t> 2 </a:t>
            </a:r>
            <a:r>
              <a:rPr lang="en-US" sz="2000" dirty="0" err="1" smtClean="0"/>
              <a:t>Macabeos</a:t>
            </a:r>
            <a:r>
              <a:rPr lang="en-US" sz="2000" dirty="0" smtClean="0"/>
              <a:t> 12:44-45 “</a:t>
            </a:r>
            <a:r>
              <a:rPr lang="en-US" sz="2000" dirty="0" err="1" smtClean="0"/>
              <a:t>orar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los </a:t>
            </a:r>
            <a:r>
              <a:rPr lang="en-US" sz="2000" dirty="0" err="1" smtClean="0"/>
              <a:t>muertos</a:t>
            </a:r>
            <a:r>
              <a:rPr lang="en-US" sz="2000" dirty="0" smtClean="0"/>
              <a:t>” y </a:t>
            </a:r>
            <a:r>
              <a:rPr lang="en-US" sz="2000" dirty="0" err="1" smtClean="0"/>
              <a:t>Tobías</a:t>
            </a:r>
            <a:r>
              <a:rPr lang="en-US" sz="2000" dirty="0" smtClean="0"/>
              <a:t> 8:1-3; 6:5,7 “</a:t>
            </a:r>
            <a:r>
              <a:rPr lang="en-US" sz="2000" dirty="0" err="1" smtClean="0"/>
              <a:t>Expulsar</a:t>
            </a:r>
            <a:r>
              <a:rPr lang="en-US" sz="2000" dirty="0" smtClean="0"/>
              <a:t> </a:t>
            </a:r>
            <a:r>
              <a:rPr lang="en-US" sz="2000" dirty="0" err="1" smtClean="0"/>
              <a:t>demonios</a:t>
            </a:r>
            <a:r>
              <a:rPr lang="en-US" sz="2000" dirty="0" smtClean="0"/>
              <a:t> con </a:t>
            </a:r>
            <a:r>
              <a:rPr lang="en-US" sz="2000" dirty="0" err="1" smtClean="0"/>
              <a:t>comidas</a:t>
            </a:r>
            <a:r>
              <a:rPr lang="en-US" sz="2000" dirty="0" smtClean="0"/>
              <a:t> </a:t>
            </a:r>
            <a:r>
              <a:rPr lang="en-US" sz="2000" dirty="0" err="1" smtClean="0"/>
              <a:t>fétidas</a:t>
            </a:r>
            <a:r>
              <a:rPr lang="en-US" sz="2000" dirty="0" smtClean="0"/>
              <a:t>”; </a:t>
            </a:r>
            <a:r>
              <a:rPr lang="en-US" sz="2000" dirty="0" err="1" smtClean="0"/>
              <a:t>Tobías</a:t>
            </a:r>
            <a:r>
              <a:rPr lang="en-US" sz="2000" dirty="0" smtClean="0"/>
              <a:t> 12:9 “</a:t>
            </a:r>
            <a:r>
              <a:rPr lang="en-US" sz="2000" dirty="0" err="1" smtClean="0"/>
              <a:t>enseña</a:t>
            </a:r>
            <a:r>
              <a:rPr lang="en-US" sz="2000" dirty="0" smtClean="0"/>
              <a:t> </a:t>
            </a:r>
            <a:r>
              <a:rPr lang="en-US" sz="2000" dirty="0" err="1" smtClean="0"/>
              <a:t>salvación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dar</a:t>
            </a:r>
            <a:r>
              <a:rPr lang="en-US" sz="2000" dirty="0" smtClean="0"/>
              <a:t> </a:t>
            </a:r>
            <a:r>
              <a:rPr lang="en-US" sz="2000" dirty="0" err="1" smtClean="0"/>
              <a:t>limosnas</a:t>
            </a:r>
            <a:r>
              <a:rPr lang="en-US" sz="2000" dirty="0" smtClean="0"/>
              <a:t> a los </a:t>
            </a:r>
            <a:r>
              <a:rPr lang="en-US" sz="2000" dirty="0" err="1" smtClean="0"/>
              <a:t>pobres</a:t>
            </a:r>
            <a:r>
              <a:rPr lang="en-US" sz="2000" dirty="0" smtClean="0"/>
              <a:t>”</a:t>
            </a:r>
          </a:p>
          <a:p>
            <a:pPr>
              <a:buAutoNum type="arabicPeriod"/>
            </a:pPr>
            <a:r>
              <a:rPr lang="en-US" sz="2000" dirty="0" smtClean="0"/>
              <a:t>El valor de </a:t>
            </a:r>
            <a:r>
              <a:rPr lang="en-US" sz="2000" dirty="0" err="1" smtClean="0"/>
              <a:t>sus</a:t>
            </a:r>
            <a:r>
              <a:rPr lang="en-US" sz="2000" dirty="0" smtClean="0"/>
              <a:t> </a:t>
            </a:r>
            <a:r>
              <a:rPr lang="en-US" sz="2000" dirty="0" err="1" smtClean="0"/>
              <a:t>contenidos</a:t>
            </a:r>
            <a:r>
              <a:rPr lang="en-US" sz="2000" dirty="0" smtClean="0"/>
              <a:t> </a:t>
            </a:r>
            <a:r>
              <a:rPr lang="en-US" sz="2000" dirty="0" err="1" smtClean="0"/>
              <a:t>como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edificación</a:t>
            </a:r>
            <a:r>
              <a:rPr lang="en-US" sz="2000" dirty="0" smtClean="0"/>
              <a:t> del </a:t>
            </a:r>
            <a:r>
              <a:rPr lang="en-US" sz="2000" dirty="0" err="1" smtClean="0"/>
              <a:t>creyente</a:t>
            </a:r>
            <a:r>
              <a:rPr lang="en-US" sz="2000" dirty="0" smtClean="0"/>
              <a:t> </a:t>
            </a:r>
            <a:r>
              <a:rPr lang="en-US" sz="2000" dirty="0" err="1" smtClean="0"/>
              <a:t>es</a:t>
            </a:r>
            <a:r>
              <a:rPr lang="en-US" sz="2000" dirty="0" smtClean="0"/>
              <a:t>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repetición</a:t>
            </a:r>
            <a:r>
              <a:rPr lang="en-US" sz="2000" dirty="0" smtClean="0"/>
              <a:t> de los </a:t>
            </a:r>
            <a:r>
              <a:rPr lang="en-US" sz="2000" dirty="0" err="1" smtClean="0"/>
              <a:t>libros</a:t>
            </a:r>
            <a:r>
              <a:rPr lang="en-US" sz="2000" dirty="0" smtClean="0"/>
              <a:t> </a:t>
            </a:r>
            <a:r>
              <a:rPr lang="en-US" sz="2000" dirty="0" err="1" smtClean="0"/>
              <a:t>canónicos</a:t>
            </a:r>
            <a:r>
              <a:rPr lang="en-US" sz="2000" dirty="0" smtClean="0"/>
              <a:t>.</a:t>
            </a:r>
          </a:p>
          <a:p>
            <a:pPr>
              <a:buAutoNum type="arabicPeriod"/>
            </a:pPr>
            <a:r>
              <a:rPr lang="en-US" sz="2000" dirty="0" err="1" smtClean="0"/>
              <a:t>Ausencia</a:t>
            </a:r>
            <a:r>
              <a:rPr lang="en-US" sz="2000" dirty="0" smtClean="0"/>
              <a:t> de </a:t>
            </a:r>
            <a:r>
              <a:rPr lang="en-US" sz="2000" dirty="0" err="1" smtClean="0"/>
              <a:t>profecías</a:t>
            </a:r>
            <a:endParaRPr lang="en-US" sz="2000" dirty="0" smtClean="0"/>
          </a:p>
          <a:p>
            <a:pPr>
              <a:buAutoNum type="arabicPeriod"/>
            </a:pPr>
            <a:r>
              <a:rPr lang="en-US" sz="2000" dirty="0" smtClean="0"/>
              <a:t>Nada se </a:t>
            </a:r>
            <a:r>
              <a:rPr lang="en-US" sz="2000" dirty="0" err="1" smtClean="0"/>
              <a:t>agrega</a:t>
            </a:r>
            <a:r>
              <a:rPr lang="en-US" sz="2000" dirty="0" smtClean="0"/>
              <a:t> al </a:t>
            </a:r>
            <a:r>
              <a:rPr lang="en-US" sz="2000" dirty="0" err="1" smtClean="0"/>
              <a:t>conocimiento</a:t>
            </a:r>
            <a:r>
              <a:rPr lang="en-US" sz="2000" dirty="0" smtClean="0"/>
              <a:t> de la </a:t>
            </a:r>
            <a:r>
              <a:rPr lang="en-US" sz="2000" dirty="0" err="1" smtClean="0"/>
              <a:t>verdad</a:t>
            </a:r>
            <a:r>
              <a:rPr lang="en-US" sz="2000" dirty="0" smtClean="0"/>
              <a:t> del </a:t>
            </a:r>
            <a:r>
              <a:rPr lang="en-US" sz="2000" dirty="0" err="1" smtClean="0"/>
              <a:t>Mesías</a:t>
            </a:r>
            <a:endParaRPr lang="en-US" sz="2000" dirty="0" smtClean="0"/>
          </a:p>
          <a:p>
            <a:pPr>
              <a:buAutoNum type="arabicPeriod"/>
            </a:pPr>
            <a:r>
              <a:rPr lang="en-US" sz="2000" dirty="0" err="1" smtClean="0">
                <a:solidFill>
                  <a:schemeClr val="bg1"/>
                </a:solidFill>
              </a:rPr>
              <a:t>Recepción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negativa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por</a:t>
            </a:r>
            <a:r>
              <a:rPr lang="en-US" sz="2000" dirty="0" smtClean="0">
                <a:solidFill>
                  <a:schemeClr val="bg1"/>
                </a:solidFill>
              </a:rPr>
              <a:t> el </a:t>
            </a:r>
            <a:r>
              <a:rPr lang="en-US" sz="2000" dirty="0">
                <a:solidFill>
                  <a:schemeClr val="bg1"/>
                </a:solidFill>
              </a:rPr>
              <a:t>P</a:t>
            </a:r>
            <a:r>
              <a:rPr lang="en-US" sz="2000" dirty="0" smtClean="0">
                <a:solidFill>
                  <a:schemeClr val="bg1"/>
                </a:solidFill>
              </a:rPr>
              <a:t>ueblo de Dios al </a:t>
            </a:r>
            <a:r>
              <a:rPr lang="en-US" sz="2000" dirty="0" err="1" smtClean="0">
                <a:solidFill>
                  <a:schemeClr val="bg1"/>
                </a:solidFill>
              </a:rPr>
              <a:t>cual</a:t>
            </a:r>
            <a:r>
              <a:rPr lang="en-US" sz="2000" dirty="0" smtClean="0">
                <a:solidFill>
                  <a:schemeClr val="bg1"/>
                </a:solidFill>
              </a:rPr>
              <a:t> se le </a:t>
            </a:r>
            <a:r>
              <a:rPr lang="en-US" sz="2000" dirty="0" err="1" smtClean="0">
                <a:solidFill>
                  <a:schemeClr val="bg1"/>
                </a:solidFill>
              </a:rPr>
              <a:t>presentó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originalmente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</a:rPr>
              <a:t>Judíos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nunca</a:t>
            </a:r>
            <a:r>
              <a:rPr lang="en-US" sz="2000" dirty="0" smtClean="0">
                <a:solidFill>
                  <a:schemeClr val="bg1"/>
                </a:solidFill>
              </a:rPr>
              <a:t> la </a:t>
            </a:r>
            <a:r>
              <a:rPr lang="en-US" sz="2000" dirty="0" err="1" smtClean="0">
                <a:solidFill>
                  <a:schemeClr val="bg1"/>
                </a:solidFill>
              </a:rPr>
              <a:t>han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aceptado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cristianos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menos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definidos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pero</a:t>
            </a:r>
            <a:r>
              <a:rPr lang="en-US" sz="2000" dirty="0" smtClean="0">
                <a:solidFill>
                  <a:schemeClr val="bg1"/>
                </a:solidFill>
              </a:rPr>
              <a:t> la </a:t>
            </a:r>
            <a:r>
              <a:rPr lang="en-US" sz="2000" dirty="0" err="1" smtClean="0">
                <a:solidFill>
                  <a:schemeClr val="bg1"/>
                </a:solidFill>
              </a:rPr>
              <a:t>iglesia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como</a:t>
            </a:r>
            <a:r>
              <a:rPr lang="en-US" sz="2000" dirty="0" smtClean="0">
                <a:solidFill>
                  <a:schemeClr val="bg1"/>
                </a:solidFill>
              </a:rPr>
              <a:t> un </a:t>
            </a:r>
            <a:r>
              <a:rPr lang="en-US" sz="2000" dirty="0" err="1" smtClean="0">
                <a:solidFill>
                  <a:schemeClr val="bg1"/>
                </a:solidFill>
              </a:rPr>
              <a:t>todo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nunca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aceptó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las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apócrifas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31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9FC4"/>
                </a:solidFill>
                <a:latin typeface="Chalkboard"/>
                <a:cs typeface="Chalkboard"/>
              </a:rPr>
              <a:t>¡¡</a:t>
            </a:r>
            <a:r>
              <a:rPr lang="en-US" dirty="0" err="1" smtClean="0">
                <a:solidFill>
                  <a:srgbClr val="4F9FC4"/>
                </a:solidFill>
                <a:latin typeface="Chalkboard"/>
                <a:cs typeface="Chalkboard"/>
              </a:rPr>
              <a:t>Muchas</a:t>
            </a:r>
            <a:r>
              <a:rPr lang="en-US" dirty="0" smtClean="0">
                <a:solidFill>
                  <a:srgbClr val="4F9FC4"/>
                </a:solidFill>
                <a:latin typeface="Chalkboard"/>
                <a:cs typeface="Chalkboard"/>
              </a:rPr>
              <a:t> gracias!!</a:t>
            </a:r>
            <a:endParaRPr lang="en-US" dirty="0">
              <a:solidFill>
                <a:srgbClr val="4F9FC4"/>
              </a:solidFill>
              <a:latin typeface="Chalkboard"/>
              <a:cs typeface="Chalkboard"/>
            </a:endParaRPr>
          </a:p>
        </p:txBody>
      </p:sp>
      <p:pic>
        <p:nvPicPr>
          <p:cNvPr id="4" name="Content Placeholder 3" descr="meme religion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0" b="6420"/>
          <a:stretch>
            <a:fillRect/>
          </a:stretch>
        </p:blipFill>
        <p:spPr>
          <a:xfrm>
            <a:off x="822960" y="1461268"/>
            <a:ext cx="7520940" cy="3579849"/>
          </a:xfrm>
        </p:spPr>
      </p:pic>
    </p:spTree>
    <p:extLst>
      <p:ext uri="{BB962C8B-B14F-4D97-AF65-F5344CB8AC3E}">
        <p14:creationId xmlns:p14="http://schemas.microsoft.com/office/powerpoint/2010/main" val="3121842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en-US" dirty="0" smtClean="0">
                <a:solidFill>
                  <a:srgbClr val="0000FF"/>
                </a:solidFill>
              </a:rPr>
              <a:t>. CONTINUIDAD EN TEMA Y PROPÓSITO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203" y="914400"/>
            <a:ext cx="8860494" cy="5813199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000" dirty="0" err="1" smtClean="0"/>
              <a:t>Escrita</a:t>
            </a:r>
            <a:r>
              <a:rPr lang="en-US" sz="2000" dirty="0" smtClean="0"/>
              <a:t> en un </a:t>
            </a:r>
            <a:r>
              <a:rPr lang="en-US" sz="2000" dirty="0" err="1" smtClean="0"/>
              <a:t>período</a:t>
            </a:r>
            <a:r>
              <a:rPr lang="en-US" sz="2000" dirty="0" smtClean="0"/>
              <a:t> mayor a 1500 </a:t>
            </a:r>
            <a:r>
              <a:rPr lang="en-US" sz="2000" dirty="0" err="1" smtClean="0"/>
              <a:t>años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Durante </a:t>
            </a:r>
            <a:r>
              <a:rPr lang="en-US" sz="2000" dirty="0" err="1" smtClean="0"/>
              <a:t>más</a:t>
            </a:r>
            <a:r>
              <a:rPr lang="en-US" sz="2000" dirty="0" smtClean="0"/>
              <a:t> de 40 </a:t>
            </a:r>
            <a:r>
              <a:rPr lang="en-US" sz="2000" dirty="0" err="1" smtClean="0"/>
              <a:t>generaciones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err="1" smtClean="0"/>
              <a:t>Incluye</a:t>
            </a:r>
            <a:r>
              <a:rPr lang="en-US" sz="2000" dirty="0" smtClean="0"/>
              <a:t> </a:t>
            </a:r>
            <a:r>
              <a:rPr lang="en-US" sz="2000" dirty="0" err="1" smtClean="0"/>
              <a:t>más</a:t>
            </a:r>
            <a:r>
              <a:rPr lang="en-US" sz="2000" dirty="0" smtClean="0"/>
              <a:t> de 40 </a:t>
            </a:r>
            <a:r>
              <a:rPr lang="en-US" sz="2000" dirty="0" err="1" smtClean="0"/>
              <a:t>autores</a:t>
            </a:r>
            <a:r>
              <a:rPr lang="en-US" sz="2000" dirty="0" smtClean="0"/>
              <a:t>, </a:t>
            </a:r>
            <a:r>
              <a:rPr lang="en-US" sz="2000" dirty="0" err="1" smtClean="0"/>
              <a:t>pertenecientes</a:t>
            </a:r>
            <a:r>
              <a:rPr lang="en-US" sz="2000" dirty="0" smtClean="0"/>
              <a:t> a </a:t>
            </a:r>
            <a:r>
              <a:rPr lang="en-US" sz="2000" dirty="0" err="1" smtClean="0"/>
              <a:t>distintos</a:t>
            </a:r>
            <a:r>
              <a:rPr lang="en-US" sz="2000" dirty="0" smtClean="0"/>
              <a:t> </a:t>
            </a:r>
            <a:r>
              <a:rPr lang="en-US" sz="2000" dirty="0" err="1" smtClean="0"/>
              <a:t>estratos</a:t>
            </a:r>
            <a:r>
              <a:rPr lang="en-US" sz="2000" dirty="0" smtClean="0"/>
              <a:t> </a:t>
            </a:r>
            <a:r>
              <a:rPr lang="en-US" sz="2000" dirty="0" err="1" smtClean="0"/>
              <a:t>sociales</a:t>
            </a:r>
            <a:r>
              <a:rPr lang="en-US" sz="2000" dirty="0" smtClean="0"/>
              <a:t>, </a:t>
            </a:r>
            <a:r>
              <a:rPr lang="en-US" sz="2000" dirty="0" err="1" smtClean="0"/>
              <a:t>profesiones</a:t>
            </a:r>
            <a:r>
              <a:rPr lang="en-US" sz="2000" dirty="0" smtClean="0"/>
              <a:t>, y </a:t>
            </a:r>
            <a:r>
              <a:rPr lang="en-US" sz="2000" dirty="0" err="1" smtClean="0"/>
              <a:t>orígenes</a:t>
            </a:r>
            <a:endParaRPr lang="en-US" sz="2000" dirty="0"/>
          </a:p>
          <a:p>
            <a:pPr>
              <a:buFont typeface="Arial"/>
              <a:buChar char="•"/>
            </a:pPr>
            <a:r>
              <a:rPr lang="en-US" sz="2000" dirty="0" err="1" smtClean="0"/>
              <a:t>Escrita</a:t>
            </a:r>
            <a:r>
              <a:rPr lang="en-US" sz="2000" dirty="0" smtClean="0"/>
              <a:t> en </a:t>
            </a:r>
            <a:r>
              <a:rPr lang="en-US" sz="2000" dirty="0" err="1" smtClean="0"/>
              <a:t>distintos</a:t>
            </a:r>
            <a:r>
              <a:rPr lang="en-US" sz="2000" dirty="0" smtClean="0"/>
              <a:t> </a:t>
            </a:r>
            <a:r>
              <a:rPr lang="en-US" sz="2000" dirty="0" err="1" smtClean="0"/>
              <a:t>lugares</a:t>
            </a:r>
            <a:r>
              <a:rPr lang="en-US" sz="2000" dirty="0" smtClean="0"/>
              <a:t>: </a:t>
            </a:r>
            <a:r>
              <a:rPr lang="en-US" sz="2000" dirty="0" err="1" smtClean="0"/>
              <a:t>desierto</a:t>
            </a:r>
            <a:r>
              <a:rPr lang="en-US" sz="2000" dirty="0" smtClean="0"/>
              <a:t>, </a:t>
            </a:r>
            <a:r>
              <a:rPr lang="en-US" sz="2000" dirty="0" err="1" smtClean="0"/>
              <a:t>prisión</a:t>
            </a:r>
            <a:r>
              <a:rPr lang="en-US" sz="2000" dirty="0" smtClean="0"/>
              <a:t>, </a:t>
            </a:r>
            <a:r>
              <a:rPr lang="en-US" sz="2000" dirty="0" err="1" smtClean="0"/>
              <a:t>cerro</a:t>
            </a:r>
            <a:r>
              <a:rPr lang="en-US" sz="2000" dirty="0" smtClean="0"/>
              <a:t>, </a:t>
            </a:r>
            <a:r>
              <a:rPr lang="en-US" sz="2000" dirty="0" err="1" smtClean="0"/>
              <a:t>islas</a:t>
            </a:r>
            <a:r>
              <a:rPr lang="en-US" sz="2000" dirty="0" smtClean="0"/>
              <a:t>, </a:t>
            </a:r>
            <a:r>
              <a:rPr lang="en-US" sz="2000" dirty="0" err="1" smtClean="0"/>
              <a:t>palacio</a:t>
            </a:r>
            <a:r>
              <a:rPr lang="en-US" sz="2000" dirty="0" smtClean="0"/>
              <a:t>, </a:t>
            </a:r>
            <a:r>
              <a:rPr lang="en-US" sz="2000" dirty="0" err="1" smtClean="0"/>
              <a:t>viajando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err="1" smtClean="0"/>
              <a:t>Escrita</a:t>
            </a:r>
            <a:r>
              <a:rPr lang="en-US" sz="2000" dirty="0" smtClean="0"/>
              <a:t> en </a:t>
            </a:r>
            <a:r>
              <a:rPr lang="en-US" sz="2000" dirty="0" err="1" smtClean="0"/>
              <a:t>distintos</a:t>
            </a:r>
            <a:r>
              <a:rPr lang="en-US" sz="2000" dirty="0" smtClean="0"/>
              <a:t> </a:t>
            </a:r>
            <a:r>
              <a:rPr lang="en-US" sz="2000" dirty="0" err="1" smtClean="0"/>
              <a:t>momentos</a:t>
            </a:r>
            <a:r>
              <a:rPr lang="en-US" sz="2000" dirty="0" smtClean="0"/>
              <a:t> de la </a:t>
            </a:r>
            <a:r>
              <a:rPr lang="en-US" sz="2000" dirty="0" err="1" smtClean="0"/>
              <a:t>historia</a:t>
            </a:r>
            <a:r>
              <a:rPr lang="en-US" sz="2000" dirty="0" smtClean="0"/>
              <a:t>: </a:t>
            </a:r>
            <a:r>
              <a:rPr lang="en-US" sz="2000" dirty="0" err="1" smtClean="0"/>
              <a:t>tiempos</a:t>
            </a:r>
            <a:r>
              <a:rPr lang="en-US" sz="2000" dirty="0" smtClean="0"/>
              <a:t> de </a:t>
            </a:r>
            <a:r>
              <a:rPr lang="en-US" sz="2000" dirty="0" err="1" smtClean="0"/>
              <a:t>guerra</a:t>
            </a:r>
            <a:r>
              <a:rPr lang="en-US" sz="2000" dirty="0" smtClean="0"/>
              <a:t>, de </a:t>
            </a:r>
            <a:r>
              <a:rPr lang="en-US" sz="2000" dirty="0" err="1" smtClean="0"/>
              <a:t>paz</a:t>
            </a:r>
            <a:r>
              <a:rPr lang="en-US" sz="2000" dirty="0" smtClean="0"/>
              <a:t>.</a:t>
            </a:r>
          </a:p>
          <a:p>
            <a:pPr>
              <a:buFont typeface="Arial"/>
              <a:buChar char="•"/>
            </a:pPr>
            <a:r>
              <a:rPr lang="en-US" sz="2000" dirty="0" err="1" smtClean="0"/>
              <a:t>Escrita</a:t>
            </a:r>
            <a:r>
              <a:rPr lang="en-US" sz="2000" dirty="0" smtClean="0"/>
              <a:t> en </a:t>
            </a:r>
            <a:r>
              <a:rPr lang="en-US" sz="2000" dirty="0" err="1" smtClean="0"/>
              <a:t>distintos</a:t>
            </a:r>
            <a:r>
              <a:rPr lang="en-US" sz="2000" dirty="0" smtClean="0"/>
              <a:t> </a:t>
            </a:r>
            <a:r>
              <a:rPr lang="en-US" sz="2000" dirty="0" err="1" smtClean="0"/>
              <a:t>estados</a:t>
            </a:r>
            <a:r>
              <a:rPr lang="en-US" sz="2000" dirty="0" smtClean="0"/>
              <a:t> </a:t>
            </a:r>
            <a:r>
              <a:rPr lang="en-US" sz="2000" dirty="0" err="1" smtClean="0"/>
              <a:t>anímicos</a:t>
            </a:r>
            <a:r>
              <a:rPr lang="en-US" sz="2000" dirty="0" smtClean="0"/>
              <a:t>: </a:t>
            </a:r>
            <a:r>
              <a:rPr lang="en-US" sz="2000" dirty="0" err="1" smtClean="0"/>
              <a:t>mucha</a:t>
            </a:r>
            <a:r>
              <a:rPr lang="en-US" sz="2000" dirty="0" smtClean="0"/>
              <a:t> </a:t>
            </a:r>
            <a:r>
              <a:rPr lang="en-US" sz="2000" dirty="0" err="1" smtClean="0"/>
              <a:t>alegría</a:t>
            </a:r>
            <a:r>
              <a:rPr lang="en-US" sz="2000" dirty="0" smtClean="0"/>
              <a:t>, </a:t>
            </a:r>
            <a:r>
              <a:rPr lang="en-US" sz="2000" dirty="0" err="1" smtClean="0"/>
              <a:t>profundo</a:t>
            </a:r>
            <a:r>
              <a:rPr lang="en-US" sz="2000" dirty="0" smtClean="0"/>
              <a:t> dolor y </a:t>
            </a:r>
            <a:r>
              <a:rPr lang="en-US" sz="2000" dirty="0" err="1" smtClean="0"/>
              <a:t>desesperanza</a:t>
            </a:r>
            <a:r>
              <a:rPr lang="en-US" sz="2000" dirty="0" smtClean="0"/>
              <a:t>.</a:t>
            </a:r>
          </a:p>
          <a:p>
            <a:pPr>
              <a:buFont typeface="Arial"/>
              <a:buChar char="•"/>
            </a:pPr>
            <a:r>
              <a:rPr lang="en-US" sz="2000" dirty="0" err="1" smtClean="0"/>
              <a:t>Escrita</a:t>
            </a:r>
            <a:r>
              <a:rPr lang="en-US" sz="2000" dirty="0" smtClean="0"/>
              <a:t> en </a:t>
            </a:r>
            <a:r>
              <a:rPr lang="en-US" sz="2000" dirty="0" err="1" smtClean="0"/>
              <a:t>tres</a:t>
            </a:r>
            <a:r>
              <a:rPr lang="en-US" sz="2000" dirty="0" smtClean="0"/>
              <a:t> </a:t>
            </a:r>
            <a:r>
              <a:rPr lang="en-US" sz="2000" dirty="0" err="1" smtClean="0"/>
              <a:t>continentes</a:t>
            </a:r>
            <a:r>
              <a:rPr lang="en-US" sz="2000" dirty="0" smtClean="0"/>
              <a:t>: Asia, </a:t>
            </a:r>
            <a:r>
              <a:rPr lang="en-US" sz="2000" dirty="0" err="1" smtClean="0"/>
              <a:t>África</a:t>
            </a:r>
            <a:r>
              <a:rPr lang="en-US" sz="2000" dirty="0" smtClean="0"/>
              <a:t> y Europa (de Italia, Mesopotamia, hasta Persia)</a:t>
            </a:r>
          </a:p>
          <a:p>
            <a:pPr>
              <a:buFont typeface="Arial"/>
              <a:buChar char="•"/>
            </a:pPr>
            <a:r>
              <a:rPr lang="en-US" sz="2000" dirty="0" err="1" smtClean="0"/>
              <a:t>Escrita</a:t>
            </a:r>
            <a:r>
              <a:rPr lang="en-US" sz="2000" dirty="0" smtClean="0"/>
              <a:t> en </a:t>
            </a:r>
            <a:r>
              <a:rPr lang="en-US" sz="2000" dirty="0" err="1" smtClean="0"/>
              <a:t>tres</a:t>
            </a:r>
            <a:r>
              <a:rPr lang="en-US" sz="2000" dirty="0" smtClean="0"/>
              <a:t> </a:t>
            </a:r>
            <a:r>
              <a:rPr lang="en-US" sz="2000" dirty="0" err="1" smtClean="0"/>
              <a:t>idiomas</a:t>
            </a:r>
            <a:r>
              <a:rPr lang="en-US" sz="2000" dirty="0" smtClean="0"/>
              <a:t>: </a:t>
            </a:r>
            <a:r>
              <a:rPr lang="en-US" sz="2000" dirty="0" err="1" smtClean="0"/>
              <a:t>Hebreo</a:t>
            </a:r>
            <a:r>
              <a:rPr lang="en-US" sz="2000" dirty="0" smtClean="0"/>
              <a:t> (AT), </a:t>
            </a:r>
            <a:r>
              <a:rPr lang="en-US" sz="2000" dirty="0" err="1" smtClean="0"/>
              <a:t>Arameo</a:t>
            </a:r>
            <a:r>
              <a:rPr lang="en-US" sz="2000" dirty="0" smtClean="0"/>
              <a:t> (</a:t>
            </a:r>
            <a:r>
              <a:rPr lang="en-US" sz="2000" dirty="0" err="1" smtClean="0"/>
              <a:t>partes</a:t>
            </a:r>
            <a:r>
              <a:rPr lang="en-US" sz="2000" dirty="0" smtClean="0"/>
              <a:t>) y </a:t>
            </a:r>
            <a:r>
              <a:rPr lang="en-US" sz="2000" dirty="0" err="1" smtClean="0"/>
              <a:t>Griego</a:t>
            </a:r>
            <a:r>
              <a:rPr lang="en-US" sz="2000" dirty="0" smtClean="0"/>
              <a:t> (NT)</a:t>
            </a:r>
          </a:p>
          <a:p>
            <a:pPr>
              <a:buFont typeface="Arial"/>
              <a:buChar char="•"/>
            </a:pPr>
            <a:r>
              <a:rPr lang="en-US" sz="2000" dirty="0" err="1" smtClean="0">
                <a:solidFill>
                  <a:schemeClr val="bg1"/>
                </a:solidFill>
              </a:rPr>
              <a:t>Habla</a:t>
            </a:r>
            <a:r>
              <a:rPr lang="en-US" sz="2000" dirty="0" smtClean="0">
                <a:solidFill>
                  <a:schemeClr val="bg1"/>
                </a:solidFill>
              </a:rPr>
              <a:t> de </a:t>
            </a:r>
            <a:r>
              <a:rPr lang="en-US" sz="2000" dirty="0" err="1" smtClean="0">
                <a:solidFill>
                  <a:schemeClr val="bg1"/>
                </a:solidFill>
              </a:rPr>
              <a:t>temas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controversiales</a:t>
            </a:r>
            <a:r>
              <a:rPr lang="en-US" sz="2000" dirty="0" smtClean="0">
                <a:solidFill>
                  <a:schemeClr val="bg1"/>
                </a:solidFill>
              </a:rPr>
              <a:t> de Moral y </a:t>
            </a:r>
            <a:r>
              <a:rPr lang="en-US" sz="2000" dirty="0" err="1" smtClean="0">
                <a:solidFill>
                  <a:schemeClr val="bg1"/>
                </a:solidFill>
              </a:rPr>
              <a:t>Ética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en-US" sz="2000" dirty="0" err="1" smtClean="0">
                <a:solidFill>
                  <a:schemeClr val="bg1"/>
                </a:solidFill>
              </a:rPr>
              <a:t>Varios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tipos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literarios</a:t>
            </a:r>
            <a:r>
              <a:rPr lang="en-US" sz="2000" dirty="0" smtClean="0">
                <a:solidFill>
                  <a:schemeClr val="bg1"/>
                </a:solidFill>
              </a:rPr>
              <a:t>: </a:t>
            </a:r>
            <a:r>
              <a:rPr lang="en-US" sz="2000" dirty="0" err="1" smtClean="0">
                <a:solidFill>
                  <a:schemeClr val="bg1"/>
                </a:solidFill>
              </a:rPr>
              <a:t>historia-narrativo</a:t>
            </a:r>
            <a:r>
              <a:rPr lang="en-US" sz="2000" dirty="0" smtClean="0">
                <a:solidFill>
                  <a:schemeClr val="bg1"/>
                </a:solidFill>
              </a:rPr>
              <a:t>, ley-civil, criminal, </a:t>
            </a:r>
            <a:r>
              <a:rPr lang="en-US" sz="2000" dirty="0" err="1" smtClean="0">
                <a:solidFill>
                  <a:schemeClr val="bg1"/>
                </a:solidFill>
              </a:rPr>
              <a:t>ética</a:t>
            </a:r>
            <a:r>
              <a:rPr lang="en-US" sz="2000" dirty="0" smtClean="0">
                <a:solidFill>
                  <a:schemeClr val="bg1"/>
                </a:solidFill>
              </a:rPr>
              <a:t>, ritual, sanitaria, </a:t>
            </a:r>
            <a:r>
              <a:rPr lang="en-US" sz="2000" dirty="0" err="1" smtClean="0">
                <a:solidFill>
                  <a:schemeClr val="bg1"/>
                </a:solidFill>
              </a:rPr>
              <a:t>poesía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religiosa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poesía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lírica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parábola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alegoría</a:t>
            </a:r>
            <a:r>
              <a:rPr lang="en-US" sz="2000" dirty="0" smtClean="0">
                <a:solidFill>
                  <a:schemeClr val="bg1"/>
                </a:solidFill>
              </a:rPr>
              <a:t> (</a:t>
            </a:r>
            <a:r>
              <a:rPr lang="en-US" sz="2000" dirty="0" err="1" smtClean="0">
                <a:solidFill>
                  <a:schemeClr val="bg1"/>
                </a:solidFill>
              </a:rPr>
              <a:t>indicada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por</a:t>
            </a:r>
            <a:r>
              <a:rPr lang="en-US" sz="2000" dirty="0" smtClean="0">
                <a:solidFill>
                  <a:schemeClr val="bg1"/>
                </a:solidFill>
              </a:rPr>
              <a:t> el </a:t>
            </a:r>
            <a:r>
              <a:rPr lang="en-US" sz="2000" dirty="0" err="1" smtClean="0">
                <a:solidFill>
                  <a:schemeClr val="bg1"/>
                </a:solidFill>
              </a:rPr>
              <a:t>texto</a:t>
            </a:r>
            <a:r>
              <a:rPr lang="en-US" sz="2000" dirty="0" smtClean="0">
                <a:solidFill>
                  <a:schemeClr val="bg1"/>
                </a:solidFill>
              </a:rPr>
              <a:t>), </a:t>
            </a:r>
            <a:r>
              <a:rPr lang="en-US" sz="2000" dirty="0" err="1" smtClean="0">
                <a:solidFill>
                  <a:schemeClr val="bg1"/>
                </a:solidFill>
              </a:rPr>
              <a:t>biografía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cartas</a:t>
            </a:r>
            <a:r>
              <a:rPr lang="en-US" sz="2000" dirty="0" smtClean="0">
                <a:solidFill>
                  <a:schemeClr val="bg1"/>
                </a:solidFill>
              </a:rPr>
              <a:t> a </a:t>
            </a:r>
            <a:r>
              <a:rPr lang="en-US" sz="2000" dirty="0" err="1" smtClean="0">
                <a:solidFill>
                  <a:schemeClr val="bg1"/>
                </a:solidFill>
              </a:rPr>
              <a:t>iglesias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correspondencia</a:t>
            </a:r>
            <a:r>
              <a:rPr lang="en-US" sz="2000" dirty="0" smtClean="0">
                <a:solidFill>
                  <a:schemeClr val="bg1"/>
                </a:solidFill>
              </a:rPr>
              <a:t> personal, </a:t>
            </a:r>
            <a:r>
              <a:rPr lang="en-US" sz="2000" dirty="0" err="1" smtClean="0">
                <a:solidFill>
                  <a:schemeClr val="bg1"/>
                </a:solidFill>
              </a:rPr>
              <a:t>diarios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profecía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616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solidFill>
                  <a:srgbClr val="0000FF"/>
                </a:solidFill>
              </a:rPr>
              <a:t>Tema</a:t>
            </a:r>
            <a:r>
              <a:rPr lang="en-US" sz="3600" dirty="0" smtClean="0">
                <a:solidFill>
                  <a:srgbClr val="0000FF"/>
                </a:solidFill>
              </a:rPr>
              <a:t> central de la </a:t>
            </a:r>
            <a:r>
              <a:rPr lang="en-US" sz="3600" dirty="0" err="1" smtClean="0">
                <a:solidFill>
                  <a:srgbClr val="0000FF"/>
                </a:solidFill>
              </a:rPr>
              <a:t>biblia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648" y="1100628"/>
            <a:ext cx="8452246" cy="5188549"/>
          </a:xfrm>
        </p:spPr>
        <p:txBody>
          <a:bodyPr>
            <a:noAutofit/>
          </a:bodyPr>
          <a:lstStyle/>
          <a:p>
            <a:endParaRPr lang="en-US" sz="2800" i="1" dirty="0" smtClean="0"/>
          </a:p>
          <a:p>
            <a:r>
              <a:rPr lang="en-US" sz="2800" i="1" dirty="0" smtClean="0"/>
              <a:t>“La </a:t>
            </a:r>
            <a:r>
              <a:rPr lang="en-US" sz="2800" i="1" dirty="0" err="1" smtClean="0"/>
              <a:t>redención</a:t>
            </a:r>
            <a:r>
              <a:rPr lang="en-US" sz="2800" i="1" dirty="0" smtClean="0"/>
              <a:t> del hombre </a:t>
            </a:r>
            <a:r>
              <a:rPr lang="en-US" sz="2800" i="1" dirty="0" err="1" smtClean="0"/>
              <a:t>hecha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por</a:t>
            </a:r>
            <a:r>
              <a:rPr lang="en-US" sz="2800" i="1" dirty="0" smtClean="0"/>
              <a:t> Dios”.</a:t>
            </a:r>
          </a:p>
          <a:p>
            <a:endParaRPr lang="en-US" sz="2800" i="1" dirty="0"/>
          </a:p>
          <a:p>
            <a:endParaRPr lang="en-US" sz="2800" i="1" dirty="0"/>
          </a:p>
          <a:p>
            <a:r>
              <a:rPr lang="en-US" sz="2800" i="1" dirty="0" err="1" smtClean="0"/>
              <a:t>F.F.Bruce</a:t>
            </a:r>
            <a:r>
              <a:rPr lang="en-US" sz="2800" i="1" dirty="0" smtClean="0"/>
              <a:t> </a:t>
            </a:r>
            <a:r>
              <a:rPr lang="en-US" sz="2800" b="0" i="1" dirty="0" smtClean="0"/>
              <a:t>dice</a:t>
            </a:r>
            <a:r>
              <a:rPr lang="en-US" sz="2800" i="1" dirty="0" smtClean="0"/>
              <a:t>:</a:t>
            </a:r>
          </a:p>
          <a:p>
            <a:r>
              <a:rPr lang="en-US" sz="2800" i="1" dirty="0" smtClean="0"/>
              <a:t>“ La </a:t>
            </a:r>
            <a:r>
              <a:rPr lang="en-US" sz="2800" i="1" dirty="0" err="1" smtClean="0"/>
              <a:t>redención</a:t>
            </a:r>
            <a:r>
              <a:rPr lang="en-US" sz="2800" i="1" dirty="0" smtClean="0"/>
              <a:t> del hombre </a:t>
            </a:r>
            <a:r>
              <a:rPr lang="en-US" sz="2800" i="1" dirty="0" err="1" smtClean="0"/>
              <a:t>hecha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por</a:t>
            </a:r>
            <a:r>
              <a:rPr lang="en-US" sz="2800" i="1" dirty="0" smtClean="0"/>
              <a:t> Dios”  “</a:t>
            </a:r>
            <a:r>
              <a:rPr lang="en-US" sz="2800" i="1" dirty="0" err="1" smtClean="0"/>
              <a:t>Cualquier</a:t>
            </a:r>
            <a:r>
              <a:rPr lang="en-US" sz="2800" i="1" dirty="0" smtClean="0"/>
              <a:t> parte del </a:t>
            </a:r>
            <a:r>
              <a:rPr lang="en-US" sz="2800" i="1" dirty="0" err="1" smtClean="0"/>
              <a:t>cuerpo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humano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puede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ser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bien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explicado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sólo</a:t>
            </a:r>
            <a:r>
              <a:rPr lang="en-US" sz="2800" i="1" dirty="0" smtClean="0"/>
              <a:t> en </a:t>
            </a:r>
            <a:r>
              <a:rPr lang="en-US" sz="2800" i="1" dirty="0" err="1" smtClean="0"/>
              <a:t>referencia</a:t>
            </a:r>
            <a:r>
              <a:rPr lang="en-US" sz="2800" i="1" dirty="0" smtClean="0"/>
              <a:t> al </a:t>
            </a:r>
            <a:r>
              <a:rPr lang="en-US" sz="2800" i="1" dirty="0" err="1" smtClean="0"/>
              <a:t>resto</a:t>
            </a:r>
            <a:r>
              <a:rPr lang="en-US" sz="2800" i="1" dirty="0" smtClean="0"/>
              <a:t> del </a:t>
            </a:r>
            <a:r>
              <a:rPr lang="en-US" sz="2800" i="1" dirty="0" err="1" smtClean="0"/>
              <a:t>cuerpo</a:t>
            </a:r>
            <a:r>
              <a:rPr lang="en-US" sz="2800" i="1" dirty="0" smtClean="0"/>
              <a:t>; </a:t>
            </a:r>
          </a:p>
          <a:p>
            <a:r>
              <a:rPr lang="en-US" sz="2800" i="1" dirty="0" smtClean="0">
                <a:solidFill>
                  <a:schemeClr val="bg1"/>
                </a:solidFill>
              </a:rPr>
              <a:t>y </a:t>
            </a:r>
            <a:r>
              <a:rPr lang="en-US" sz="2800" i="1" dirty="0" err="1" smtClean="0">
                <a:solidFill>
                  <a:schemeClr val="bg1"/>
                </a:solidFill>
              </a:rPr>
              <a:t>así</a:t>
            </a: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</a:rPr>
              <a:t>cualquier</a:t>
            </a:r>
            <a:r>
              <a:rPr lang="en-US" sz="2800" i="1" dirty="0" smtClean="0">
                <a:solidFill>
                  <a:schemeClr val="bg1"/>
                </a:solidFill>
              </a:rPr>
              <a:t> parte de la </a:t>
            </a:r>
            <a:r>
              <a:rPr lang="en-US" sz="2800" i="1" dirty="0" err="1" smtClean="0">
                <a:solidFill>
                  <a:schemeClr val="bg1"/>
                </a:solidFill>
              </a:rPr>
              <a:t>Biblia</a:t>
            </a: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</a:rPr>
              <a:t>puede</a:t>
            </a: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</a:rPr>
              <a:t>ser</a:t>
            </a: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</a:rPr>
              <a:t>explicado</a:t>
            </a: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</a:rPr>
              <a:t>sólo</a:t>
            </a:r>
            <a:r>
              <a:rPr lang="en-US" sz="2800" i="1" dirty="0" smtClean="0">
                <a:solidFill>
                  <a:schemeClr val="bg1"/>
                </a:solidFill>
              </a:rPr>
              <a:t> en </a:t>
            </a:r>
            <a:r>
              <a:rPr lang="en-US" sz="2800" i="1" dirty="0" err="1" smtClean="0">
                <a:solidFill>
                  <a:schemeClr val="bg1"/>
                </a:solidFill>
              </a:rPr>
              <a:t>referencia</a:t>
            </a:r>
            <a:r>
              <a:rPr lang="en-US" sz="2800" i="1" dirty="0" smtClean="0">
                <a:solidFill>
                  <a:schemeClr val="bg1"/>
                </a:solidFill>
              </a:rPr>
              <a:t> al </a:t>
            </a:r>
            <a:r>
              <a:rPr lang="en-US" sz="2800" i="1" dirty="0" err="1" smtClean="0">
                <a:solidFill>
                  <a:schemeClr val="bg1"/>
                </a:solidFill>
              </a:rPr>
              <a:t>resto</a:t>
            </a:r>
            <a:r>
              <a:rPr lang="en-US" sz="2800" i="1" dirty="0" smtClean="0">
                <a:solidFill>
                  <a:schemeClr val="bg1"/>
                </a:solidFill>
              </a:rPr>
              <a:t> de la </a:t>
            </a:r>
            <a:r>
              <a:rPr lang="en-US" sz="2800" i="1" dirty="0" err="1" smtClean="0">
                <a:solidFill>
                  <a:schemeClr val="bg1"/>
                </a:solidFill>
              </a:rPr>
              <a:t>Biblia</a:t>
            </a:r>
            <a:r>
              <a:rPr lang="en-US" sz="2800" i="1" dirty="0" smtClean="0">
                <a:solidFill>
                  <a:schemeClr val="bg1"/>
                </a:solidFill>
              </a:rPr>
              <a:t>.”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63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28" y="365760"/>
            <a:ext cx="8467366" cy="54864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b. </a:t>
            </a:r>
            <a:r>
              <a:rPr lang="en-US" dirty="0" err="1" smtClean="0">
                <a:solidFill>
                  <a:srgbClr val="0000FF"/>
                </a:solidFill>
              </a:rPr>
              <a:t>Sobrevivencia</a:t>
            </a:r>
            <a:r>
              <a:rPr lang="en-US" dirty="0" smtClean="0">
                <a:solidFill>
                  <a:srgbClr val="0000FF"/>
                </a:solidFill>
              </a:rPr>
              <a:t> en la </a:t>
            </a:r>
            <a:r>
              <a:rPr lang="en-US" dirty="0" err="1" smtClean="0">
                <a:solidFill>
                  <a:srgbClr val="0000FF"/>
                </a:solidFill>
              </a:rPr>
              <a:t>transmisión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y a </a:t>
            </a:r>
            <a:r>
              <a:rPr lang="en-US" dirty="0" err="1" smtClean="0">
                <a:solidFill>
                  <a:srgbClr val="0000FF"/>
                </a:solidFill>
              </a:rPr>
              <a:t>las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críticas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804" y="1100628"/>
            <a:ext cx="8497608" cy="4946658"/>
          </a:xfrm>
        </p:spPr>
        <p:txBody>
          <a:bodyPr>
            <a:noAutofit/>
          </a:bodyPr>
          <a:lstStyle/>
          <a:p>
            <a:pPr>
              <a:buAutoNum type="alphaLcPeriod"/>
            </a:pPr>
            <a:r>
              <a:rPr lang="en-US" sz="2400" dirty="0" err="1" smtClean="0"/>
              <a:t>Sobrevive</a:t>
            </a:r>
            <a:r>
              <a:rPr lang="en-US" sz="2400" dirty="0" smtClean="0"/>
              <a:t> la </a:t>
            </a:r>
            <a:r>
              <a:rPr lang="en-US" sz="2400" dirty="0" err="1" smtClean="0"/>
              <a:t>persecución</a:t>
            </a:r>
            <a:r>
              <a:rPr lang="en-US" sz="2400" dirty="0" smtClean="0"/>
              <a:t>: </a:t>
            </a:r>
            <a:r>
              <a:rPr lang="en-US" sz="2400" dirty="0" err="1" smtClean="0"/>
              <a:t>Desde</a:t>
            </a:r>
            <a:r>
              <a:rPr lang="en-US" sz="2400" dirty="0" smtClean="0"/>
              <a:t> lo </a:t>
            </a:r>
            <a:r>
              <a:rPr lang="en-US" sz="2400" dirty="0" err="1" smtClean="0"/>
              <a:t>Romanos</a:t>
            </a:r>
            <a:r>
              <a:rPr lang="en-US" sz="2400" dirty="0" smtClean="0"/>
              <a:t> hasta el </a:t>
            </a:r>
            <a:r>
              <a:rPr lang="en-US" sz="2400" dirty="0" err="1" smtClean="0"/>
              <a:t>Comunismo</a:t>
            </a:r>
            <a:r>
              <a:rPr lang="en-US" sz="2400" dirty="0" smtClean="0"/>
              <a:t> y </a:t>
            </a:r>
            <a:r>
              <a:rPr lang="en-US" sz="2400" dirty="0" err="1" smtClean="0"/>
              <a:t>países</a:t>
            </a:r>
            <a:r>
              <a:rPr lang="en-US" sz="2400" dirty="0" smtClean="0"/>
              <a:t> </a:t>
            </a:r>
            <a:r>
              <a:rPr lang="en-US" sz="2400" dirty="0" err="1" smtClean="0"/>
              <a:t>Islámicos</a:t>
            </a:r>
            <a:r>
              <a:rPr lang="en-US" sz="2400" dirty="0" smtClean="0"/>
              <a:t>.  </a:t>
            </a:r>
          </a:p>
          <a:p>
            <a:pPr marL="685800" lvl="4" indent="-169164"/>
            <a:r>
              <a:rPr lang="en-US" sz="2400" dirty="0" err="1" smtClean="0"/>
              <a:t>Año</a:t>
            </a:r>
            <a:r>
              <a:rPr lang="en-US" sz="2400" dirty="0" smtClean="0"/>
              <a:t> 303 D.C. </a:t>
            </a:r>
            <a:r>
              <a:rPr lang="en-US" sz="2400" dirty="0" err="1" smtClean="0"/>
              <a:t>Diocleciano</a:t>
            </a:r>
            <a:r>
              <a:rPr lang="en-US" sz="2400" dirty="0" smtClean="0"/>
              <a:t>. </a:t>
            </a:r>
          </a:p>
          <a:p>
            <a:pPr marL="685800" lvl="4" indent="-169164"/>
            <a:r>
              <a:rPr lang="en-US" sz="2400" dirty="0" smtClean="0"/>
              <a:t>345 D.C. </a:t>
            </a:r>
            <a:r>
              <a:rPr lang="en-US" sz="2400" dirty="0" err="1" smtClean="0"/>
              <a:t>Constantino</a:t>
            </a:r>
            <a:r>
              <a:rPr lang="en-US" sz="2400" dirty="0" smtClean="0"/>
              <a:t> </a:t>
            </a:r>
            <a:r>
              <a:rPr lang="en-US" sz="2400" dirty="0" err="1" smtClean="0"/>
              <a:t>manda</a:t>
            </a:r>
            <a:r>
              <a:rPr lang="en-US" sz="2400" dirty="0" smtClean="0"/>
              <a:t> a </a:t>
            </a:r>
            <a:r>
              <a:rPr lang="en-US" sz="2400" dirty="0" err="1" smtClean="0"/>
              <a:t>escribir</a:t>
            </a:r>
            <a:r>
              <a:rPr lang="en-US" sz="2400" dirty="0" smtClean="0"/>
              <a:t> 50 </a:t>
            </a:r>
            <a:r>
              <a:rPr lang="en-US" sz="2400" dirty="0" err="1" smtClean="0"/>
              <a:t>copias</a:t>
            </a:r>
            <a:r>
              <a:rPr lang="en-US" sz="2400" dirty="0" smtClean="0"/>
              <a:t>.  </a:t>
            </a:r>
          </a:p>
          <a:p>
            <a:pPr marL="685800" lvl="4" indent="-169164"/>
            <a:r>
              <a:rPr lang="en-US" sz="2400" dirty="0" smtClean="0"/>
              <a:t>Voltaire (</a:t>
            </a:r>
            <a:r>
              <a:rPr lang="en-US" sz="2400" b="0" dirty="0" smtClean="0">
                <a:latin typeface="Zapf Dingbats"/>
                <a:ea typeface="Zapf Dingbats"/>
                <a:cs typeface="Zapf Dingbats"/>
                <a:sym typeface="Zapf Dingbats"/>
              </a:rPr>
              <a:t>✚</a:t>
            </a:r>
            <a:r>
              <a:rPr lang="en-US" sz="2400" dirty="0" smtClean="0"/>
              <a:t>1778) </a:t>
            </a:r>
            <a:r>
              <a:rPr lang="en-US" sz="2400" dirty="0" err="1" smtClean="0"/>
              <a:t>declaró</a:t>
            </a:r>
            <a:r>
              <a:rPr lang="en-US" sz="2400" dirty="0" smtClean="0"/>
              <a:t> el final del </a:t>
            </a:r>
            <a:r>
              <a:rPr lang="en-US" sz="2400" dirty="0" err="1" smtClean="0"/>
              <a:t>cristianismo</a:t>
            </a:r>
            <a:r>
              <a:rPr lang="en-US" sz="2400" dirty="0" smtClean="0"/>
              <a:t> y </a:t>
            </a:r>
            <a:r>
              <a:rPr lang="en-US" sz="2400" dirty="0" err="1" smtClean="0"/>
              <a:t>Biblia</a:t>
            </a:r>
            <a:r>
              <a:rPr lang="en-US" sz="2400" dirty="0" smtClean="0"/>
              <a:t>, </a:t>
            </a:r>
            <a:r>
              <a:rPr lang="en-US" sz="2400" dirty="0" err="1" smtClean="0"/>
              <a:t>pero</a:t>
            </a:r>
            <a:r>
              <a:rPr lang="en-US" sz="2400" dirty="0" smtClean="0"/>
              <a:t> 50 </a:t>
            </a:r>
            <a:r>
              <a:rPr lang="en-US" sz="2400" dirty="0" err="1" smtClean="0"/>
              <a:t>años</a:t>
            </a:r>
            <a:r>
              <a:rPr lang="en-US" sz="2400" dirty="0" smtClean="0"/>
              <a:t> </a:t>
            </a:r>
            <a:r>
              <a:rPr lang="en-US" sz="2400" dirty="0" err="1" smtClean="0"/>
              <a:t>después</a:t>
            </a:r>
            <a:r>
              <a:rPr lang="en-US" sz="2400" dirty="0" smtClean="0"/>
              <a:t> “</a:t>
            </a:r>
            <a:r>
              <a:rPr lang="en-US" sz="2400" dirty="0" err="1" smtClean="0"/>
              <a:t>Sociedad</a:t>
            </a:r>
            <a:r>
              <a:rPr lang="en-US" sz="2400" dirty="0" smtClean="0"/>
              <a:t> de la </a:t>
            </a:r>
            <a:r>
              <a:rPr lang="en-US" sz="2400" dirty="0" err="1" smtClean="0"/>
              <a:t>Biblia</a:t>
            </a:r>
            <a:r>
              <a:rPr lang="en-US" sz="2400" dirty="0" smtClean="0"/>
              <a:t> de </a:t>
            </a:r>
            <a:r>
              <a:rPr lang="en-US" sz="2400" dirty="0" err="1" smtClean="0"/>
              <a:t>Génova</a:t>
            </a:r>
            <a:r>
              <a:rPr lang="en-US" sz="2400" dirty="0" smtClean="0"/>
              <a:t>” </a:t>
            </a:r>
            <a:r>
              <a:rPr lang="en-US" sz="2400" dirty="0" err="1" smtClean="0"/>
              <a:t>utiliza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casa y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imprenta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producir</a:t>
            </a:r>
            <a:r>
              <a:rPr lang="en-US" sz="2400" dirty="0" smtClean="0"/>
              <a:t> </a:t>
            </a:r>
            <a:r>
              <a:rPr lang="en-US" sz="2400" dirty="0" err="1" smtClean="0"/>
              <a:t>grandes</a:t>
            </a:r>
            <a:r>
              <a:rPr lang="en-US" sz="2400" dirty="0" smtClean="0"/>
              <a:t> </a:t>
            </a:r>
            <a:r>
              <a:rPr lang="en-US" sz="2400" dirty="0" err="1" smtClean="0"/>
              <a:t>cantidades</a:t>
            </a:r>
            <a:r>
              <a:rPr lang="en-US" sz="2400" dirty="0" smtClean="0"/>
              <a:t> de </a:t>
            </a:r>
            <a:r>
              <a:rPr lang="en-US" sz="2400" dirty="0" err="1" smtClean="0"/>
              <a:t>Biblias</a:t>
            </a:r>
            <a:r>
              <a:rPr lang="en-US" sz="2400" dirty="0" smtClean="0"/>
              <a:t>.</a:t>
            </a:r>
          </a:p>
          <a:p>
            <a:pPr>
              <a:buAutoNum type="alphaLcPeriod"/>
            </a:pPr>
            <a:r>
              <a:rPr lang="en-US" sz="2400" dirty="0" err="1" smtClean="0"/>
              <a:t>Sobrevive</a:t>
            </a:r>
            <a:r>
              <a:rPr lang="en-US" sz="2400" dirty="0" smtClean="0"/>
              <a:t> al </a:t>
            </a:r>
            <a:r>
              <a:rPr lang="en-US" sz="2400" dirty="0" err="1" smtClean="0"/>
              <a:t>criticismo</a:t>
            </a:r>
            <a:r>
              <a:rPr lang="en-US" sz="2400" dirty="0" smtClean="0"/>
              <a:t>: ha </a:t>
            </a:r>
            <a:r>
              <a:rPr lang="en-US" sz="2400" dirty="0" err="1" smtClean="0"/>
              <a:t>pasado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un </a:t>
            </a:r>
            <a:r>
              <a:rPr lang="en-US" sz="2400" dirty="0" err="1" smtClean="0"/>
              <a:t>ataque</a:t>
            </a:r>
            <a:r>
              <a:rPr lang="en-US" sz="2400" dirty="0" smtClean="0"/>
              <a:t> </a:t>
            </a:r>
            <a:r>
              <a:rPr lang="en-US" sz="2400" dirty="0" err="1" smtClean="0"/>
              <a:t>masivo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unos</a:t>
            </a:r>
            <a:r>
              <a:rPr lang="en-US" sz="2400" dirty="0" smtClean="0"/>
              <a:t> 1800 </a:t>
            </a:r>
            <a:r>
              <a:rPr lang="en-US" sz="2400" dirty="0" err="1" smtClean="0"/>
              <a:t>años</a:t>
            </a:r>
            <a:r>
              <a:rPr lang="en-US" sz="2400" dirty="0" smtClean="0"/>
              <a:t>. “</a:t>
            </a:r>
            <a:r>
              <a:rPr lang="en-US" sz="2400" dirty="0" err="1"/>
              <a:t>H</a:t>
            </a:r>
            <a:r>
              <a:rPr lang="en-US" sz="2400" dirty="0" err="1" smtClean="0"/>
              <a:t>ipótesis</a:t>
            </a:r>
            <a:r>
              <a:rPr lang="en-US" sz="2400" dirty="0" smtClean="0"/>
              <a:t> </a:t>
            </a:r>
            <a:r>
              <a:rPr lang="en-US" sz="2400" dirty="0" err="1" smtClean="0"/>
              <a:t>documentaria</a:t>
            </a:r>
            <a:r>
              <a:rPr lang="en-US" sz="2400" dirty="0" smtClean="0"/>
              <a:t>” o “</a:t>
            </a:r>
            <a:r>
              <a:rPr lang="en-US" sz="2400" dirty="0" err="1" smtClean="0"/>
              <a:t>Código</a:t>
            </a:r>
            <a:r>
              <a:rPr lang="en-US" sz="2400" dirty="0" smtClean="0"/>
              <a:t> Sacerdotal”; </a:t>
            </a:r>
            <a:r>
              <a:rPr lang="en-US" sz="2400" dirty="0" err="1" smtClean="0"/>
              <a:t>nuevos</a:t>
            </a:r>
            <a:r>
              <a:rPr lang="en-US" sz="2400" dirty="0" smtClean="0"/>
              <a:t> </a:t>
            </a:r>
            <a:r>
              <a:rPr lang="en-US" sz="2400" dirty="0" err="1" smtClean="0"/>
              <a:t>hallazgos</a:t>
            </a:r>
            <a:r>
              <a:rPr lang="en-US" sz="2400" dirty="0" smtClean="0"/>
              <a:t> </a:t>
            </a:r>
            <a:r>
              <a:rPr lang="en-US" sz="2400" dirty="0" err="1" smtClean="0"/>
              <a:t>arqueológicos</a:t>
            </a:r>
            <a:r>
              <a:rPr lang="en-US" sz="2400" dirty="0" smtClean="0"/>
              <a:t> </a:t>
            </a:r>
            <a:r>
              <a:rPr lang="en-US" sz="2400" dirty="0" err="1" smtClean="0"/>
              <a:t>apoyan</a:t>
            </a:r>
            <a:r>
              <a:rPr lang="en-US" sz="2400" dirty="0" smtClean="0"/>
              <a:t> el </a:t>
            </a:r>
            <a:r>
              <a:rPr lang="en-US" sz="2400" dirty="0" err="1" smtClean="0"/>
              <a:t>texto</a:t>
            </a:r>
            <a:r>
              <a:rPr lang="en-US" sz="2400" dirty="0" smtClean="0"/>
              <a:t> </a:t>
            </a:r>
            <a:r>
              <a:rPr lang="en-US" sz="2400" dirty="0" err="1" smtClean="0"/>
              <a:t>bíblico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2428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28" y="365760"/>
            <a:ext cx="8467366" cy="548640"/>
          </a:xfrm>
        </p:spPr>
        <p:txBody>
          <a:bodyPr/>
          <a:lstStyle/>
          <a:p>
            <a:r>
              <a:rPr lang="en-US" dirty="0" smtClean="0"/>
              <a:t>b. </a:t>
            </a:r>
            <a:r>
              <a:rPr lang="en-US" dirty="0" err="1" smtClean="0">
                <a:solidFill>
                  <a:srgbClr val="0000FF"/>
                </a:solidFill>
              </a:rPr>
              <a:t>Sobrevivencia</a:t>
            </a:r>
            <a:r>
              <a:rPr lang="en-US" dirty="0" smtClean="0">
                <a:solidFill>
                  <a:srgbClr val="0000FF"/>
                </a:solidFill>
              </a:rPr>
              <a:t> en la </a:t>
            </a:r>
            <a:r>
              <a:rPr lang="en-US" dirty="0" err="1" smtClean="0">
                <a:solidFill>
                  <a:srgbClr val="0000FF"/>
                </a:solidFill>
              </a:rPr>
              <a:t>transmisión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y a </a:t>
            </a:r>
            <a:r>
              <a:rPr lang="en-US" dirty="0" err="1" smtClean="0">
                <a:solidFill>
                  <a:srgbClr val="0000FF"/>
                </a:solidFill>
              </a:rPr>
              <a:t>las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críticas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804" y="1100628"/>
            <a:ext cx="8633690" cy="5757372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c. </a:t>
            </a:r>
            <a:r>
              <a:rPr lang="en-US" sz="2400" dirty="0" err="1" smtClean="0"/>
              <a:t>Sobrevive</a:t>
            </a:r>
            <a:r>
              <a:rPr lang="en-US" sz="2400" dirty="0" smtClean="0"/>
              <a:t> en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preparación</a:t>
            </a:r>
            <a:r>
              <a:rPr lang="en-US" sz="2400" dirty="0" smtClean="0"/>
              <a:t>: </a:t>
            </a:r>
          </a:p>
          <a:p>
            <a:pPr marL="0" lvl="1" indent="-169164"/>
            <a:r>
              <a:rPr lang="en-US" sz="2400" u="sng" dirty="0" err="1" smtClean="0"/>
              <a:t>Materiales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usados</a:t>
            </a:r>
            <a:r>
              <a:rPr lang="en-US" sz="2400" dirty="0" smtClean="0"/>
              <a:t>: </a:t>
            </a:r>
            <a:r>
              <a:rPr lang="en-US" sz="2400" dirty="0" err="1" smtClean="0"/>
              <a:t>Papiro</a:t>
            </a:r>
            <a:r>
              <a:rPr lang="en-US" sz="2400" dirty="0" smtClean="0"/>
              <a:t>, </a:t>
            </a:r>
            <a:r>
              <a:rPr lang="en-US" sz="2400" dirty="0" err="1" smtClean="0"/>
              <a:t>sólo</a:t>
            </a:r>
            <a:r>
              <a:rPr lang="en-US" sz="2400" dirty="0" smtClean="0"/>
              <a:t> </a:t>
            </a:r>
            <a:r>
              <a:rPr lang="en-US" sz="2400" dirty="0" err="1" smtClean="0"/>
              <a:t>soporta</a:t>
            </a:r>
            <a:r>
              <a:rPr lang="en-US" sz="2400" dirty="0" smtClean="0"/>
              <a:t> </a:t>
            </a:r>
            <a:r>
              <a:rPr lang="en-US" sz="2400" dirty="0" err="1" smtClean="0"/>
              <a:t>condiciones</a:t>
            </a:r>
            <a:r>
              <a:rPr lang="en-US" sz="2400" dirty="0" smtClean="0"/>
              <a:t> </a:t>
            </a:r>
            <a:r>
              <a:rPr lang="en-US" sz="2400" dirty="0" err="1" smtClean="0"/>
              <a:t>muy</a:t>
            </a:r>
            <a:r>
              <a:rPr lang="en-US" sz="2400" dirty="0" smtClean="0"/>
              <a:t> </a:t>
            </a:r>
            <a:r>
              <a:rPr lang="en-US" sz="2400" dirty="0" err="1" smtClean="0"/>
              <a:t>secas</a:t>
            </a:r>
            <a:r>
              <a:rPr lang="en-US" sz="2400" dirty="0" smtClean="0"/>
              <a:t>, hasta </a:t>
            </a:r>
            <a:r>
              <a:rPr lang="en-US" sz="2400" dirty="0" err="1" smtClean="0"/>
              <a:t>siglo</a:t>
            </a:r>
            <a:r>
              <a:rPr lang="en-US" sz="2400" dirty="0" smtClean="0"/>
              <a:t> III D.C.  </a:t>
            </a:r>
            <a:r>
              <a:rPr lang="en-US" sz="2400" dirty="0" err="1" smtClean="0"/>
              <a:t>Pergamino</a:t>
            </a:r>
            <a:r>
              <a:rPr lang="en-US" sz="2400" dirty="0" smtClean="0"/>
              <a:t>: </a:t>
            </a:r>
            <a:r>
              <a:rPr lang="en-US" sz="2400" dirty="0" err="1" smtClean="0"/>
              <a:t>pieles</a:t>
            </a:r>
            <a:r>
              <a:rPr lang="en-US" sz="2400" dirty="0" smtClean="0"/>
              <a:t> de </a:t>
            </a:r>
            <a:r>
              <a:rPr lang="en-US" sz="2400" dirty="0" err="1" smtClean="0"/>
              <a:t>animales</a:t>
            </a:r>
            <a:r>
              <a:rPr lang="en-US" sz="2400" dirty="0" smtClean="0"/>
              <a:t> </a:t>
            </a:r>
            <a:r>
              <a:rPr lang="en-US" sz="2400" dirty="0" err="1" smtClean="0"/>
              <a:t>rasurados</a:t>
            </a:r>
            <a:r>
              <a:rPr lang="en-US" sz="2400" dirty="0" smtClean="0"/>
              <a:t>. </a:t>
            </a:r>
            <a:r>
              <a:rPr lang="en-US" sz="2400" dirty="0" err="1" smtClean="0"/>
              <a:t>Lápices</a:t>
            </a:r>
            <a:r>
              <a:rPr lang="en-US" sz="2400" dirty="0" smtClean="0"/>
              <a:t> </a:t>
            </a:r>
            <a:r>
              <a:rPr lang="en-US" sz="2400" dirty="0" err="1" smtClean="0"/>
              <a:t>usados</a:t>
            </a:r>
            <a:r>
              <a:rPr lang="en-US" sz="2400" dirty="0" smtClean="0"/>
              <a:t> </a:t>
            </a:r>
            <a:r>
              <a:rPr lang="en-US" sz="2400" dirty="0" err="1" smtClean="0"/>
              <a:t>eran</a:t>
            </a:r>
            <a:r>
              <a:rPr lang="en-US" sz="2400" dirty="0" smtClean="0"/>
              <a:t> </a:t>
            </a:r>
            <a:r>
              <a:rPr lang="en-US" sz="2400" dirty="0" err="1" smtClean="0"/>
              <a:t>punta</a:t>
            </a:r>
            <a:r>
              <a:rPr lang="en-US" sz="2400" dirty="0" smtClean="0"/>
              <a:t> </a:t>
            </a:r>
            <a:r>
              <a:rPr lang="en-US" sz="2400" dirty="0" err="1" smtClean="0"/>
              <a:t>tallada</a:t>
            </a:r>
            <a:r>
              <a:rPr lang="en-US" sz="2400" dirty="0" smtClean="0"/>
              <a:t> y </a:t>
            </a:r>
            <a:r>
              <a:rPr lang="en-US" sz="2400" dirty="0" err="1" smtClean="0"/>
              <a:t>tinta</a:t>
            </a:r>
            <a:r>
              <a:rPr lang="en-US" sz="2400" dirty="0" smtClean="0"/>
              <a:t> </a:t>
            </a:r>
            <a:r>
              <a:rPr lang="en-US" sz="2400" dirty="0" err="1" smtClean="0"/>
              <a:t>fabricada</a:t>
            </a:r>
            <a:r>
              <a:rPr lang="en-US" sz="2400" dirty="0" smtClean="0"/>
              <a:t> de </a:t>
            </a:r>
            <a:r>
              <a:rPr lang="en-US" sz="2400" dirty="0" err="1" smtClean="0"/>
              <a:t>carbón</a:t>
            </a:r>
            <a:r>
              <a:rPr lang="en-US" sz="2400" dirty="0" smtClean="0"/>
              <a:t>, </a:t>
            </a:r>
            <a:r>
              <a:rPr lang="en-US" sz="2400" dirty="0" err="1" smtClean="0"/>
              <a:t>goma</a:t>
            </a:r>
            <a:r>
              <a:rPr lang="en-US" sz="2400" dirty="0" smtClean="0"/>
              <a:t> y </a:t>
            </a:r>
            <a:r>
              <a:rPr lang="en-US" sz="2400" dirty="0" err="1" smtClean="0"/>
              <a:t>agua</a:t>
            </a:r>
            <a:r>
              <a:rPr lang="en-US" sz="2400" dirty="0" smtClean="0"/>
              <a:t>.</a:t>
            </a:r>
            <a:r>
              <a:rPr lang="en-US" sz="2400" dirty="0"/>
              <a:t> </a:t>
            </a:r>
            <a:r>
              <a:rPr lang="en-US" sz="2400" dirty="0" err="1"/>
              <a:t>Ostraca</a:t>
            </a:r>
            <a:r>
              <a:rPr lang="en-US" sz="2400" dirty="0"/>
              <a:t> (</a:t>
            </a:r>
            <a:r>
              <a:rPr lang="en-US" sz="2400" dirty="0" err="1"/>
              <a:t>Cerámica</a:t>
            </a:r>
            <a:r>
              <a:rPr lang="en-US" sz="2400" dirty="0"/>
              <a:t>), </a:t>
            </a:r>
            <a:r>
              <a:rPr lang="en-US" sz="2400" dirty="0" err="1"/>
              <a:t>tablas</a:t>
            </a:r>
            <a:r>
              <a:rPr lang="en-US" sz="2400" dirty="0"/>
              <a:t> de </a:t>
            </a:r>
            <a:r>
              <a:rPr lang="en-US" sz="2400" dirty="0" err="1"/>
              <a:t>madera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lvl="1" indent="-169164"/>
            <a:r>
              <a:rPr lang="en-US" sz="2400" u="sng" dirty="0" smtClean="0"/>
              <a:t>Forma de los </a:t>
            </a:r>
            <a:r>
              <a:rPr lang="en-US" sz="2400" u="sng" dirty="0" err="1" smtClean="0"/>
              <a:t>libros</a:t>
            </a:r>
            <a:r>
              <a:rPr lang="en-US" sz="2400" dirty="0" smtClean="0"/>
              <a:t>: </a:t>
            </a:r>
            <a:r>
              <a:rPr lang="en-US" sz="2400" dirty="0" err="1" smtClean="0"/>
              <a:t>Rollos</a:t>
            </a:r>
            <a:r>
              <a:rPr lang="en-US" sz="2400" dirty="0" smtClean="0"/>
              <a:t>: </a:t>
            </a:r>
            <a:r>
              <a:rPr lang="en-US" sz="2400" dirty="0" err="1" smtClean="0"/>
              <a:t>varias</a:t>
            </a:r>
            <a:r>
              <a:rPr lang="en-US" sz="2400" dirty="0" smtClean="0"/>
              <a:t> </a:t>
            </a:r>
            <a:r>
              <a:rPr lang="en-US" sz="2400" dirty="0" err="1" smtClean="0"/>
              <a:t>hojas</a:t>
            </a:r>
            <a:r>
              <a:rPr lang="en-US" sz="2400" dirty="0" smtClean="0"/>
              <a:t> de </a:t>
            </a:r>
            <a:r>
              <a:rPr lang="en-US" sz="2400" dirty="0" err="1" smtClean="0"/>
              <a:t>papiro</a:t>
            </a:r>
            <a:r>
              <a:rPr lang="en-US" sz="2400" dirty="0" smtClean="0"/>
              <a:t> </a:t>
            </a:r>
            <a:r>
              <a:rPr lang="en-US" sz="2400" dirty="0" err="1" smtClean="0"/>
              <a:t>pegadas</a:t>
            </a:r>
            <a:r>
              <a:rPr lang="en-US" sz="2400" dirty="0" smtClean="0"/>
              <a:t> entre </a:t>
            </a:r>
            <a:r>
              <a:rPr lang="en-US" sz="2400" dirty="0" err="1" smtClean="0"/>
              <a:t>ellas</a:t>
            </a:r>
            <a:r>
              <a:rPr lang="en-US" sz="2400" dirty="0" smtClean="0"/>
              <a:t> y </a:t>
            </a:r>
            <a:r>
              <a:rPr lang="en-US" sz="2400" dirty="0" err="1" smtClean="0"/>
              <a:t>enrolladas</a:t>
            </a:r>
            <a:r>
              <a:rPr lang="en-US" sz="2400" dirty="0" smtClean="0"/>
              <a:t> en un </a:t>
            </a:r>
            <a:r>
              <a:rPr lang="en-US" sz="2400" dirty="0" err="1" smtClean="0"/>
              <a:t>palo</a:t>
            </a:r>
            <a:r>
              <a:rPr lang="en-US" sz="2400" dirty="0" smtClean="0"/>
              <a:t>.  </a:t>
            </a:r>
            <a:r>
              <a:rPr lang="en-US" sz="2400" dirty="0" err="1" smtClean="0"/>
              <a:t>C</a:t>
            </a:r>
            <a:r>
              <a:rPr lang="en-US" sz="2400" dirty="0" err="1" smtClean="0"/>
              <a:t>ó</a:t>
            </a:r>
            <a:r>
              <a:rPr lang="en-US" sz="2400" dirty="0" err="1" smtClean="0"/>
              <a:t>dice</a:t>
            </a:r>
            <a:r>
              <a:rPr lang="en-US" sz="2400" dirty="0" smtClean="0"/>
              <a:t>, </a:t>
            </a:r>
            <a:r>
              <a:rPr lang="en-US" sz="2400" dirty="0" err="1" smtClean="0"/>
              <a:t>hojas</a:t>
            </a:r>
            <a:r>
              <a:rPr lang="en-US" sz="2400" dirty="0" smtClean="0"/>
              <a:t> de </a:t>
            </a:r>
            <a:r>
              <a:rPr lang="en-US" sz="2400" dirty="0" err="1" smtClean="0"/>
              <a:t>papiro</a:t>
            </a:r>
            <a:r>
              <a:rPr lang="en-US" sz="2400" dirty="0" smtClean="0"/>
              <a:t> </a:t>
            </a:r>
            <a:r>
              <a:rPr lang="en-US" sz="2400" dirty="0" err="1" smtClean="0"/>
              <a:t>ensambladas</a:t>
            </a:r>
            <a:r>
              <a:rPr lang="en-US" sz="2400" dirty="0"/>
              <a:t> </a:t>
            </a:r>
            <a:r>
              <a:rPr lang="en-US" sz="2400" dirty="0" err="1" smtClean="0"/>
              <a:t>como</a:t>
            </a:r>
            <a:r>
              <a:rPr lang="en-US" sz="2400" dirty="0" smtClean="0"/>
              <a:t> </a:t>
            </a:r>
            <a:r>
              <a:rPr lang="en-US" sz="2400" dirty="0" err="1" smtClean="0"/>
              <a:t>libro</a:t>
            </a:r>
            <a:r>
              <a:rPr lang="en-US" sz="2400" dirty="0" smtClean="0"/>
              <a:t>, </a:t>
            </a:r>
            <a:r>
              <a:rPr lang="en-US" sz="2400" dirty="0" err="1" smtClean="0"/>
              <a:t>luego</a:t>
            </a:r>
            <a:r>
              <a:rPr lang="en-US" sz="2400" dirty="0" smtClean="0"/>
              <a:t> se </a:t>
            </a:r>
            <a:r>
              <a:rPr lang="en-US" sz="2400" dirty="0" err="1" smtClean="0"/>
              <a:t>escribía</a:t>
            </a:r>
            <a:r>
              <a:rPr lang="en-US" sz="2400" dirty="0" smtClean="0"/>
              <a:t>. </a:t>
            </a:r>
          </a:p>
        </p:txBody>
      </p:sp>
      <p:pic>
        <p:nvPicPr>
          <p:cNvPr id="5" name="Picture 4" descr="planta-papi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96686" cy="2478188"/>
          </a:xfrm>
          <a:prstGeom prst="rect">
            <a:avLst/>
          </a:prstGeom>
        </p:spPr>
      </p:pic>
      <p:pic>
        <p:nvPicPr>
          <p:cNvPr id="7" name="Picture 6" descr="rollo papir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76" y="4351446"/>
            <a:ext cx="3560836" cy="1880776"/>
          </a:xfrm>
          <a:prstGeom prst="rect">
            <a:avLst/>
          </a:prstGeom>
        </p:spPr>
      </p:pic>
      <p:pic>
        <p:nvPicPr>
          <p:cNvPr id="8" name="Picture 7" descr="ostrac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30" y="190129"/>
            <a:ext cx="3074946" cy="2152462"/>
          </a:xfrm>
          <a:prstGeom prst="rect">
            <a:avLst/>
          </a:prstGeom>
        </p:spPr>
      </p:pic>
      <p:pic>
        <p:nvPicPr>
          <p:cNvPr id="10" name="Picture 9" descr="Biblia-Turkia-02-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11" y="4661004"/>
            <a:ext cx="2778865" cy="2087237"/>
          </a:xfrm>
          <a:prstGeom prst="rect">
            <a:avLst/>
          </a:prstGeom>
        </p:spPr>
      </p:pic>
      <p:pic>
        <p:nvPicPr>
          <p:cNvPr id="9" name="Picture 8" descr="codex-sinaiticus-syriacus-monastery-museum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1446"/>
            <a:ext cx="2794000" cy="2098040"/>
          </a:xfrm>
          <a:prstGeom prst="rect">
            <a:avLst/>
          </a:prstGeom>
        </p:spPr>
      </p:pic>
      <p:pic>
        <p:nvPicPr>
          <p:cNvPr id="11" name="Picture 10" descr="rollo pergamino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003" y="49009"/>
            <a:ext cx="31750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95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28" y="365760"/>
            <a:ext cx="8467366" cy="54864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b. </a:t>
            </a:r>
            <a:r>
              <a:rPr lang="en-US" dirty="0" err="1" smtClean="0">
                <a:solidFill>
                  <a:srgbClr val="0000FF"/>
                </a:solidFill>
              </a:rPr>
              <a:t>Sobrevivencia</a:t>
            </a:r>
            <a:r>
              <a:rPr lang="en-US" dirty="0" smtClean="0">
                <a:solidFill>
                  <a:srgbClr val="0000FF"/>
                </a:solidFill>
              </a:rPr>
              <a:t> en la </a:t>
            </a:r>
            <a:r>
              <a:rPr lang="en-US" dirty="0" err="1" smtClean="0">
                <a:solidFill>
                  <a:srgbClr val="0000FF"/>
                </a:solidFill>
              </a:rPr>
              <a:t>transmisión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y a </a:t>
            </a:r>
            <a:r>
              <a:rPr lang="en-US" dirty="0" err="1" smtClean="0">
                <a:solidFill>
                  <a:srgbClr val="0000FF"/>
                </a:solidFill>
              </a:rPr>
              <a:t>las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críticas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804" y="1100628"/>
            <a:ext cx="8633690" cy="5757372"/>
          </a:xfrm>
        </p:spPr>
        <p:txBody>
          <a:bodyPr>
            <a:normAutofit/>
          </a:bodyPr>
          <a:lstStyle/>
          <a:p>
            <a:pPr lvl="1"/>
            <a:r>
              <a:rPr lang="en-US" sz="2000" u="sng" dirty="0" err="1" smtClean="0"/>
              <a:t>Tipo</a:t>
            </a:r>
            <a:r>
              <a:rPr lang="en-US" sz="2000" u="sng" dirty="0" smtClean="0"/>
              <a:t> de </a:t>
            </a:r>
            <a:r>
              <a:rPr lang="en-US" sz="2000" u="sng" dirty="0" err="1" smtClean="0"/>
              <a:t>letra</a:t>
            </a:r>
            <a:r>
              <a:rPr lang="en-US" sz="2000" dirty="0" smtClean="0"/>
              <a:t>: uncial, </a:t>
            </a:r>
            <a:r>
              <a:rPr lang="en-US" sz="2000" dirty="0" err="1" smtClean="0"/>
              <a:t>mayúscula</a:t>
            </a:r>
            <a:r>
              <a:rPr lang="en-US" sz="2000" dirty="0" smtClean="0"/>
              <a:t> con mucho </a:t>
            </a:r>
            <a:r>
              <a:rPr lang="en-US" sz="2000" dirty="0" err="1" smtClean="0"/>
              <a:t>cuidado</a:t>
            </a:r>
            <a:r>
              <a:rPr lang="en-US" sz="2000" dirty="0" smtClean="0"/>
              <a:t>; la </a:t>
            </a:r>
            <a:r>
              <a:rPr lang="en-US" sz="2000" dirty="0" err="1" smtClean="0"/>
              <a:t>letra</a:t>
            </a:r>
            <a:r>
              <a:rPr lang="en-US" sz="2000" dirty="0" smtClean="0"/>
              <a:t> </a:t>
            </a:r>
            <a:r>
              <a:rPr lang="en-US" sz="2000" dirty="0" err="1" smtClean="0"/>
              <a:t>minúscula</a:t>
            </a:r>
            <a:r>
              <a:rPr lang="en-US" sz="2000" dirty="0" smtClean="0"/>
              <a:t> era continua, sin </a:t>
            </a:r>
            <a:r>
              <a:rPr lang="en-US" sz="2000" dirty="0" err="1" smtClean="0"/>
              <a:t>separción</a:t>
            </a:r>
            <a:r>
              <a:rPr lang="en-US" sz="2000" dirty="0" smtClean="0"/>
              <a:t> de </a:t>
            </a:r>
            <a:r>
              <a:rPr lang="en-US" sz="2000" dirty="0" err="1" smtClean="0"/>
              <a:t>palabras</a:t>
            </a:r>
            <a:r>
              <a:rPr lang="en-US" sz="2000" dirty="0" smtClean="0"/>
              <a:t>. Al leer en </a:t>
            </a:r>
            <a:r>
              <a:rPr lang="en-US" sz="2000" dirty="0" err="1" smtClean="0"/>
              <a:t>voz</a:t>
            </a:r>
            <a:r>
              <a:rPr lang="en-US" sz="2000" dirty="0" smtClean="0"/>
              <a:t> </a:t>
            </a:r>
            <a:r>
              <a:rPr lang="en-US" sz="2000" dirty="0" err="1" smtClean="0"/>
              <a:t>alta</a:t>
            </a:r>
            <a:r>
              <a:rPr lang="en-US" sz="2000" dirty="0" smtClean="0"/>
              <a:t> se </a:t>
            </a:r>
            <a:r>
              <a:rPr lang="en-US" sz="2000" dirty="0" err="1" smtClean="0"/>
              <a:t>podía</a:t>
            </a:r>
            <a:r>
              <a:rPr lang="en-US" sz="2000" dirty="0" smtClean="0"/>
              <a:t> </a:t>
            </a:r>
            <a:r>
              <a:rPr lang="en-US" sz="2000" dirty="0" err="1" smtClean="0"/>
              <a:t>ver</a:t>
            </a:r>
            <a:r>
              <a:rPr lang="en-US" sz="2000" dirty="0" smtClean="0"/>
              <a:t> </a:t>
            </a:r>
            <a:r>
              <a:rPr lang="en-US" sz="2000" dirty="0" err="1" smtClean="0"/>
              <a:t>dónde</a:t>
            </a:r>
            <a:r>
              <a:rPr lang="en-US" sz="2000" dirty="0" smtClean="0"/>
              <a:t> </a:t>
            </a:r>
            <a:r>
              <a:rPr lang="en-US" sz="2000" dirty="0" err="1" smtClean="0"/>
              <a:t>estaban</a:t>
            </a:r>
            <a:r>
              <a:rPr lang="en-US" sz="2000" dirty="0" smtClean="0"/>
              <a:t>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separaciones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u="sng" dirty="0" err="1" smtClean="0"/>
              <a:t>Divisiones</a:t>
            </a:r>
            <a:r>
              <a:rPr lang="en-US" sz="2000" u="sng" dirty="0" smtClean="0"/>
              <a:t> de la </a:t>
            </a:r>
            <a:r>
              <a:rPr lang="en-US" sz="2000" u="sng" dirty="0" err="1" smtClean="0"/>
              <a:t>Biblia</a:t>
            </a:r>
            <a:r>
              <a:rPr lang="en-US" sz="2000" dirty="0" smtClean="0"/>
              <a:t>: </a:t>
            </a:r>
            <a:r>
              <a:rPr lang="en-US" sz="2000" i="1" dirty="0" smtClean="0"/>
              <a:t>En </a:t>
            </a:r>
            <a:r>
              <a:rPr lang="en-US" sz="2000" i="1" dirty="0" err="1" smtClean="0"/>
              <a:t>capítulos</a:t>
            </a:r>
            <a:r>
              <a:rPr lang="en-US" sz="2000" dirty="0" smtClean="0"/>
              <a:t>: Al </a:t>
            </a:r>
            <a:r>
              <a:rPr lang="en-US" sz="2000" dirty="0" err="1" smtClean="0"/>
              <a:t>Pentateuco</a:t>
            </a:r>
            <a:r>
              <a:rPr lang="en-US" sz="2000" dirty="0" smtClean="0"/>
              <a:t> en 568 A.C.  </a:t>
            </a:r>
            <a:r>
              <a:rPr lang="en-US" sz="2000" dirty="0" err="1" smtClean="0"/>
              <a:t>Griegos</a:t>
            </a:r>
            <a:r>
              <a:rPr lang="en-US" sz="2000" dirty="0" smtClean="0"/>
              <a:t> </a:t>
            </a:r>
            <a:r>
              <a:rPr lang="en-US" sz="2000" dirty="0" err="1" smtClean="0"/>
              <a:t>dividieron</a:t>
            </a:r>
            <a:r>
              <a:rPr lang="en-US" sz="2000" dirty="0" smtClean="0"/>
              <a:t> en 250 D.C.  350 D.C. </a:t>
            </a:r>
            <a:r>
              <a:rPr lang="en-US" sz="2000" dirty="0" err="1" smtClean="0"/>
              <a:t>divisiones</a:t>
            </a:r>
            <a:r>
              <a:rPr lang="en-US" sz="2000" dirty="0" smtClean="0"/>
              <a:t> </a:t>
            </a:r>
            <a:r>
              <a:rPr lang="en-US" sz="2000" dirty="0" err="1" smtClean="0"/>
              <a:t>marcadas</a:t>
            </a:r>
            <a:r>
              <a:rPr lang="en-US" sz="2000" dirty="0" smtClean="0"/>
              <a:t> en el Codex.  </a:t>
            </a:r>
            <a:r>
              <a:rPr lang="en-US" sz="2000" dirty="0" err="1" smtClean="0"/>
              <a:t>Siglo</a:t>
            </a:r>
            <a:r>
              <a:rPr lang="en-US" sz="2000" dirty="0" smtClean="0"/>
              <a:t> XIII, Stephen Langton de Universidad de </a:t>
            </a:r>
            <a:r>
              <a:rPr lang="en-US" sz="2000" dirty="0" err="1" smtClean="0"/>
              <a:t>París</a:t>
            </a:r>
            <a:r>
              <a:rPr lang="en-US" sz="2000" dirty="0" smtClean="0"/>
              <a:t> y </a:t>
            </a:r>
            <a:r>
              <a:rPr lang="en-US" sz="2000" dirty="0" err="1" smtClean="0"/>
              <a:t>Arzobispo</a:t>
            </a:r>
            <a:r>
              <a:rPr lang="en-US" sz="2000" dirty="0" smtClean="0"/>
              <a:t> de Canterbury.</a:t>
            </a:r>
          </a:p>
          <a:p>
            <a:pPr lvl="1"/>
            <a:r>
              <a:rPr lang="en-US" sz="2000" u="sng" dirty="0" smtClean="0"/>
              <a:t>En versos</a:t>
            </a:r>
            <a:r>
              <a:rPr lang="en-US" sz="2000" dirty="0" smtClean="0"/>
              <a:t>: </a:t>
            </a:r>
            <a:r>
              <a:rPr lang="en-US" sz="2000" dirty="0" err="1" smtClean="0"/>
              <a:t>ocurrieron</a:t>
            </a:r>
            <a:r>
              <a:rPr lang="en-US" sz="2000" dirty="0" smtClean="0"/>
              <a:t> </a:t>
            </a:r>
            <a:r>
              <a:rPr lang="en-US" sz="2000" dirty="0" err="1" smtClean="0"/>
              <a:t>paulatinamente</a:t>
            </a:r>
            <a:r>
              <a:rPr lang="en-US" sz="2000" dirty="0" smtClean="0"/>
              <a:t> a </a:t>
            </a:r>
            <a:r>
              <a:rPr lang="en-US" sz="2000" dirty="0" err="1" smtClean="0"/>
              <a:t>partir</a:t>
            </a:r>
            <a:r>
              <a:rPr lang="en-US" sz="2000" dirty="0" smtClean="0"/>
              <a:t> de </a:t>
            </a:r>
            <a:r>
              <a:rPr lang="en-US" sz="2000" dirty="0" err="1" smtClean="0"/>
              <a:t>espacios</a:t>
            </a:r>
            <a:r>
              <a:rPr lang="en-US" sz="2000" dirty="0" smtClean="0"/>
              <a:t> en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palabras</a:t>
            </a:r>
            <a:r>
              <a:rPr lang="en-US" sz="2000" dirty="0" smtClean="0"/>
              <a:t> </a:t>
            </a:r>
            <a:r>
              <a:rPr lang="en-US" sz="2000" dirty="0" err="1" smtClean="0"/>
              <a:t>luego</a:t>
            </a:r>
            <a:r>
              <a:rPr lang="en-US" sz="2000" dirty="0" smtClean="0"/>
              <a:t> se </a:t>
            </a:r>
            <a:r>
              <a:rPr lang="en-US" sz="2000" dirty="0" err="1" smtClean="0"/>
              <a:t>agregaron</a:t>
            </a:r>
            <a:r>
              <a:rPr lang="en-US" sz="2000" dirty="0" smtClean="0"/>
              <a:t> los </a:t>
            </a:r>
            <a:r>
              <a:rPr lang="en-US" sz="2000" dirty="0" err="1" smtClean="0"/>
              <a:t>números</a:t>
            </a:r>
            <a:r>
              <a:rPr lang="en-US" sz="2000" dirty="0" smtClean="0"/>
              <a:t>. Se </a:t>
            </a:r>
            <a:r>
              <a:rPr lang="en-US" sz="2000" dirty="0" err="1" smtClean="0"/>
              <a:t>usaron</a:t>
            </a:r>
            <a:r>
              <a:rPr lang="en-US" sz="2000" dirty="0" smtClean="0"/>
              <a:t> a </a:t>
            </a:r>
            <a:r>
              <a:rPr lang="en-US" sz="2000" dirty="0" err="1" smtClean="0"/>
              <a:t>partir</a:t>
            </a:r>
            <a:r>
              <a:rPr lang="en-US" sz="2000" dirty="0" smtClean="0"/>
              <a:t> del </a:t>
            </a:r>
            <a:r>
              <a:rPr lang="en-US" sz="2000" dirty="0" err="1" smtClean="0"/>
              <a:t>siglo</a:t>
            </a:r>
            <a:r>
              <a:rPr lang="en-US" sz="2000" dirty="0" smtClean="0"/>
              <a:t> IX.  </a:t>
            </a:r>
            <a:r>
              <a:rPr lang="en-US" sz="2000" dirty="0" err="1" smtClean="0"/>
              <a:t>Divisiones</a:t>
            </a:r>
            <a:r>
              <a:rPr lang="en-US" sz="2000" dirty="0" smtClean="0"/>
              <a:t> NO INSPIRADAS:  Romanos7:25-8:1; </a:t>
            </a:r>
            <a:r>
              <a:rPr lang="en-US" sz="2000" dirty="0" err="1" smtClean="0"/>
              <a:t>Efesios</a:t>
            </a:r>
            <a:r>
              <a:rPr lang="en-US" sz="2000" dirty="0" smtClean="0"/>
              <a:t> 5:21-22.  </a:t>
            </a:r>
          </a:p>
          <a:p>
            <a:pPr marL="0" lvl="1" indent="0">
              <a:buNone/>
            </a:pPr>
            <a:r>
              <a:rPr lang="en-US" sz="2000" dirty="0" err="1" smtClean="0"/>
              <a:t>Latín</a:t>
            </a:r>
            <a:r>
              <a:rPr lang="en-US" sz="2000" dirty="0" smtClean="0"/>
              <a:t> Vulgate, </a:t>
            </a:r>
            <a:r>
              <a:rPr lang="en-US" sz="2000" dirty="0" err="1" smtClean="0"/>
              <a:t>primera</a:t>
            </a:r>
            <a:r>
              <a:rPr lang="en-US" sz="2000" dirty="0" smtClean="0"/>
              <a:t> </a:t>
            </a:r>
            <a:r>
              <a:rPr lang="en-US" sz="2000" dirty="0" err="1" smtClean="0"/>
              <a:t>edición</a:t>
            </a:r>
            <a:r>
              <a:rPr lang="en-US" sz="2000" dirty="0" smtClean="0"/>
              <a:t> en </a:t>
            </a:r>
            <a:r>
              <a:rPr lang="en-US" sz="2000" dirty="0" err="1" smtClean="0"/>
              <a:t>usar</a:t>
            </a:r>
            <a:r>
              <a:rPr lang="en-US" sz="2000" dirty="0" smtClean="0"/>
              <a:t> </a:t>
            </a:r>
            <a:r>
              <a:rPr lang="en-US" sz="2000" dirty="0" err="1" smtClean="0"/>
              <a:t>divisiones</a:t>
            </a:r>
            <a:r>
              <a:rPr lang="en-US" sz="2000" dirty="0" smtClean="0"/>
              <a:t> de </a:t>
            </a:r>
            <a:r>
              <a:rPr lang="en-US" sz="2000" dirty="0" err="1" smtClean="0"/>
              <a:t>capítulos</a:t>
            </a:r>
            <a:endParaRPr lang="en-US" sz="2000" dirty="0" smtClean="0"/>
          </a:p>
          <a:p>
            <a:pPr marL="0" lvl="1" indent="0">
              <a:buNone/>
            </a:pPr>
            <a:r>
              <a:rPr lang="en-US" sz="2000" dirty="0" smtClean="0"/>
              <a:t> e </a:t>
            </a:r>
            <a:r>
              <a:rPr lang="en-US" sz="2000" dirty="0" err="1" smtClean="0"/>
              <a:t>incorporar</a:t>
            </a:r>
            <a:r>
              <a:rPr lang="en-US" sz="2000" dirty="0" smtClean="0"/>
              <a:t> versos.</a:t>
            </a:r>
          </a:p>
        </p:txBody>
      </p:sp>
      <p:pic>
        <p:nvPicPr>
          <p:cNvPr id="8" name="Picture 7" descr="Sacynthius unci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644" y="4468368"/>
            <a:ext cx="4023360" cy="2389632"/>
          </a:xfrm>
          <a:prstGeom prst="rect">
            <a:avLst/>
          </a:prstGeom>
        </p:spPr>
      </p:pic>
      <p:pic>
        <p:nvPicPr>
          <p:cNvPr id="9" name="Picture 8" descr="texto masorétic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497" y="3680268"/>
            <a:ext cx="2002370" cy="324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18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c. </a:t>
            </a:r>
            <a:r>
              <a:rPr lang="en-US" dirty="0" err="1" smtClean="0">
                <a:solidFill>
                  <a:srgbClr val="0000FF"/>
                </a:solidFill>
              </a:rPr>
              <a:t>profética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000" dirty="0" err="1" smtClean="0"/>
              <a:t>Unico</a:t>
            </a:r>
            <a:r>
              <a:rPr lang="en-US" sz="2000" dirty="0" smtClean="0"/>
              <a:t> </a:t>
            </a:r>
            <a:r>
              <a:rPr lang="en-US" sz="2000" dirty="0" err="1" smtClean="0"/>
              <a:t>escrito</a:t>
            </a:r>
            <a:r>
              <a:rPr lang="en-US" sz="2000" dirty="0" smtClean="0"/>
              <a:t> </a:t>
            </a:r>
            <a:r>
              <a:rPr lang="en-US" sz="2000" dirty="0" err="1" smtClean="0"/>
              <a:t>sagrado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predice</a:t>
            </a:r>
            <a:r>
              <a:rPr lang="en-US" sz="2000" dirty="0" smtClean="0"/>
              <a:t> el </a:t>
            </a:r>
            <a:r>
              <a:rPr lang="en-US" sz="2000" dirty="0" err="1" smtClean="0"/>
              <a:t>futuro</a:t>
            </a:r>
            <a:r>
              <a:rPr lang="en-US" sz="2000" dirty="0" smtClean="0"/>
              <a:t> con </a:t>
            </a:r>
            <a:r>
              <a:rPr lang="en-US" sz="2000" dirty="0" err="1" smtClean="0"/>
              <a:t>exactitud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err="1" smtClean="0"/>
              <a:t>Más</a:t>
            </a:r>
            <a:r>
              <a:rPr lang="en-US" sz="2000" dirty="0" smtClean="0"/>
              <a:t> de 300 </a:t>
            </a:r>
            <a:r>
              <a:rPr lang="en-US" sz="2000" dirty="0" err="1" smtClean="0"/>
              <a:t>profecías</a:t>
            </a:r>
            <a:r>
              <a:rPr lang="en-US" sz="2000" dirty="0" smtClean="0"/>
              <a:t> </a:t>
            </a:r>
            <a:r>
              <a:rPr lang="en-US" sz="2000" dirty="0" err="1" smtClean="0"/>
              <a:t>cumplidas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err="1" smtClean="0"/>
              <a:t>Profecías</a:t>
            </a:r>
            <a:r>
              <a:rPr lang="en-US" sz="2000" dirty="0" smtClean="0"/>
              <a:t> </a:t>
            </a:r>
            <a:r>
              <a:rPr lang="en-US" sz="2000" dirty="0" err="1" smtClean="0"/>
              <a:t>declaradas</a:t>
            </a:r>
            <a:r>
              <a:rPr lang="en-US" sz="2000" dirty="0" smtClean="0"/>
              <a:t> en el AT y </a:t>
            </a:r>
            <a:r>
              <a:rPr lang="en-US" sz="2000" dirty="0" err="1" smtClean="0"/>
              <a:t>cumplidas</a:t>
            </a:r>
            <a:r>
              <a:rPr lang="en-US" sz="2000" dirty="0" smtClean="0"/>
              <a:t> en el NT</a:t>
            </a:r>
          </a:p>
          <a:p>
            <a:pPr>
              <a:buFont typeface="Arial"/>
              <a:buChar char="•"/>
            </a:pPr>
            <a:r>
              <a:rPr lang="en-US" sz="2000" dirty="0" err="1" smtClean="0"/>
              <a:t>Único</a:t>
            </a:r>
            <a:r>
              <a:rPr lang="en-US" sz="2000" dirty="0" smtClean="0"/>
              <a:t> </a:t>
            </a:r>
            <a:r>
              <a:rPr lang="en-US" sz="2000" dirty="0" err="1" smtClean="0"/>
              <a:t>libro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clama</a:t>
            </a:r>
            <a:r>
              <a:rPr lang="en-US" sz="2000" dirty="0" smtClean="0"/>
              <a:t> </a:t>
            </a:r>
            <a:r>
              <a:rPr lang="en-US" sz="2000" dirty="0" err="1" smtClean="0"/>
              <a:t>inspiración</a:t>
            </a:r>
            <a:r>
              <a:rPr lang="en-US" sz="2000" dirty="0" smtClean="0"/>
              <a:t> </a:t>
            </a:r>
            <a:r>
              <a:rPr lang="en-US" sz="2000" dirty="0" err="1" smtClean="0"/>
              <a:t>divina</a:t>
            </a:r>
            <a:r>
              <a:rPr lang="en-US" sz="2000" dirty="0" smtClean="0"/>
              <a:t>, </a:t>
            </a:r>
            <a:r>
              <a:rPr lang="en-US" sz="2000" dirty="0" err="1" smtClean="0"/>
              <a:t>validado</a:t>
            </a:r>
            <a:r>
              <a:rPr lang="en-US" sz="2000" dirty="0" smtClean="0"/>
              <a:t> </a:t>
            </a:r>
            <a:r>
              <a:rPr lang="en-US" sz="2000" dirty="0" err="1" smtClean="0"/>
              <a:t>através</a:t>
            </a:r>
            <a:r>
              <a:rPr lang="en-US" sz="2000" dirty="0" smtClean="0"/>
              <a:t> de la </a:t>
            </a:r>
            <a:r>
              <a:rPr lang="en-US" sz="2000" dirty="0" err="1" smtClean="0"/>
              <a:t>profecía</a:t>
            </a:r>
            <a:r>
              <a:rPr lang="en-US" sz="2000" dirty="0" smtClean="0"/>
              <a:t>. (</a:t>
            </a:r>
            <a:r>
              <a:rPr lang="en-US" sz="2000" dirty="0"/>
              <a:t>N</a:t>
            </a:r>
            <a:r>
              <a:rPr lang="en-US" sz="2000" dirty="0" smtClean="0"/>
              <a:t>i el </a:t>
            </a:r>
            <a:r>
              <a:rPr lang="en-US" sz="2000" dirty="0" err="1" smtClean="0"/>
              <a:t>libro</a:t>
            </a:r>
            <a:r>
              <a:rPr lang="en-US" sz="2000" dirty="0" smtClean="0"/>
              <a:t> de </a:t>
            </a:r>
            <a:r>
              <a:rPr lang="en-US" sz="2000" dirty="0" err="1" smtClean="0"/>
              <a:t>Mormón</a:t>
            </a:r>
            <a:r>
              <a:rPr lang="en-US" sz="2000" dirty="0" smtClean="0"/>
              <a:t>, </a:t>
            </a:r>
            <a:r>
              <a:rPr lang="en-US" sz="2000" dirty="0" err="1" smtClean="0"/>
              <a:t>ni</a:t>
            </a:r>
            <a:r>
              <a:rPr lang="en-US" sz="2000" dirty="0" smtClean="0"/>
              <a:t> el </a:t>
            </a:r>
            <a:r>
              <a:rPr lang="en-US" sz="2000" dirty="0" err="1" smtClean="0"/>
              <a:t>Corán</a:t>
            </a:r>
            <a:r>
              <a:rPr lang="en-US" sz="2000" dirty="0" smtClean="0"/>
              <a:t>, </a:t>
            </a:r>
            <a:r>
              <a:rPr lang="en-US" sz="2000" dirty="0" err="1" smtClean="0"/>
              <a:t>están</a:t>
            </a:r>
            <a:r>
              <a:rPr lang="en-US" sz="2000" dirty="0" smtClean="0"/>
              <a:t> </a:t>
            </a:r>
            <a:r>
              <a:rPr lang="en-US" sz="2000" dirty="0" err="1" smtClean="0"/>
              <a:t>validados</a:t>
            </a:r>
            <a:r>
              <a:rPr lang="en-US" sz="2000" dirty="0" smtClean="0"/>
              <a:t>).</a:t>
            </a:r>
          </a:p>
          <a:p>
            <a:pPr>
              <a:buFont typeface="Arial"/>
              <a:buChar char="•"/>
            </a:pPr>
            <a:r>
              <a:rPr lang="en-US" sz="2000" dirty="0" err="1" smtClean="0"/>
              <a:t>Isaías</a:t>
            </a:r>
            <a:r>
              <a:rPr lang="en-US" sz="2000" dirty="0" smtClean="0"/>
              <a:t> 41: 21-29; 40:12-31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“Discovering God” (Dennis McCallum) ; “From God to us” </a:t>
            </a:r>
            <a:r>
              <a:rPr lang="en-US" sz="2000" dirty="0" err="1" smtClean="0"/>
              <a:t>N.L.Geisler</a:t>
            </a:r>
            <a:r>
              <a:rPr lang="en-US" sz="2000" dirty="0" smtClean="0"/>
              <a:t> &amp; </a:t>
            </a:r>
            <a:r>
              <a:rPr lang="en-US" sz="2000" dirty="0" err="1" smtClean="0"/>
              <a:t>W.E.Nix</a:t>
            </a:r>
            <a:endParaRPr lang="en-US" sz="2000" dirty="0"/>
          </a:p>
        </p:txBody>
      </p:sp>
      <p:pic>
        <p:nvPicPr>
          <p:cNvPr id="4" name="Picture 3" descr="Discovering Go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67" y="4128578"/>
            <a:ext cx="2553667" cy="2553667"/>
          </a:xfrm>
          <a:prstGeom prst="rect">
            <a:avLst/>
          </a:prstGeom>
        </p:spPr>
      </p:pic>
      <p:pic>
        <p:nvPicPr>
          <p:cNvPr id="5" name="Picture 4" descr="From God to u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163" y="3980905"/>
            <a:ext cx="1673848" cy="265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0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26" y="161746"/>
            <a:ext cx="8554314" cy="793454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2. </a:t>
            </a:r>
            <a:r>
              <a:rPr lang="en-US" dirty="0" err="1" smtClean="0">
                <a:solidFill>
                  <a:srgbClr val="0000FF"/>
                </a:solidFill>
              </a:rPr>
              <a:t>Confiabilidad</a:t>
            </a:r>
            <a:r>
              <a:rPr lang="en-US" dirty="0" smtClean="0">
                <a:solidFill>
                  <a:srgbClr val="0000FF"/>
                </a:solidFill>
              </a:rPr>
              <a:t> de los </a:t>
            </a:r>
            <a:r>
              <a:rPr lang="en-US" dirty="0" err="1" smtClean="0">
                <a:solidFill>
                  <a:srgbClr val="0000FF"/>
                </a:solidFill>
              </a:rPr>
              <a:t>documentos</a:t>
            </a:r>
            <a:r>
              <a:rPr lang="en-US" dirty="0" smtClean="0">
                <a:solidFill>
                  <a:srgbClr val="0000FF"/>
                </a:solidFill>
              </a:rPr>
              <a:t> del </a:t>
            </a:r>
            <a:r>
              <a:rPr lang="en-US" b="1" i="1" dirty="0" err="1">
                <a:solidFill>
                  <a:srgbClr val="FF2EAB"/>
                </a:solidFill>
                <a:latin typeface="Chalkboard"/>
                <a:cs typeface="Chalkboard"/>
              </a:rPr>
              <a:t>antiguo</a:t>
            </a:r>
            <a:r>
              <a:rPr lang="en-US" b="1" i="1" dirty="0">
                <a:solidFill>
                  <a:srgbClr val="FF2EAB"/>
                </a:solidFill>
                <a:latin typeface="Chalkboard"/>
                <a:cs typeface="Chalkboard"/>
              </a:rPr>
              <a:t> </a:t>
            </a:r>
            <a:r>
              <a:rPr lang="en-US" b="1" i="1" dirty="0" err="1">
                <a:solidFill>
                  <a:srgbClr val="FF2EAB"/>
                </a:solidFill>
                <a:latin typeface="Chalkboard"/>
                <a:cs typeface="Chalkboard"/>
              </a:rPr>
              <a:t>testamento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Picture 5" descr="scroll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98" y="601827"/>
            <a:ext cx="5423298" cy="4447104"/>
          </a:xfrm>
          <a:prstGeom prst="rect">
            <a:avLst/>
          </a:prstGeom>
        </p:spPr>
      </p:pic>
      <p:pic>
        <p:nvPicPr>
          <p:cNvPr id="8" name="Picture 7" descr="qumran6ja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238" y="569015"/>
            <a:ext cx="3828413" cy="44799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934330"/>
            <a:ext cx="7886332" cy="3579849"/>
          </a:xfrm>
        </p:spPr>
        <p:txBody>
          <a:bodyPr>
            <a:noAutofit/>
          </a:bodyPr>
          <a:lstStyle/>
          <a:p>
            <a:r>
              <a:rPr lang="en-US" sz="200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Definición</a:t>
            </a:r>
            <a:r>
              <a:rPr lang="en-US" sz="2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: </a:t>
            </a:r>
            <a:r>
              <a:rPr lang="en-US" sz="200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Analiza</a:t>
            </a:r>
            <a:r>
              <a:rPr lang="en-US" sz="2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00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su</a:t>
            </a:r>
            <a:r>
              <a:rPr lang="en-US" sz="2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00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confiabilidad</a:t>
            </a:r>
            <a:r>
              <a:rPr lang="en-US" sz="2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00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histórica</a:t>
            </a:r>
            <a:r>
              <a:rPr lang="en-US" sz="2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y no </a:t>
            </a:r>
            <a:r>
              <a:rPr lang="en-US" sz="200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su</a:t>
            </a:r>
            <a:r>
              <a:rPr lang="en-US" sz="2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00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inspiración</a:t>
            </a:r>
            <a:r>
              <a:rPr lang="en-US" sz="2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</a:t>
            </a:r>
            <a:r>
              <a:rPr lang="en-US" sz="200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Determina</a:t>
            </a:r>
            <a:r>
              <a:rPr lang="en-US" sz="2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00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si</a:t>
            </a:r>
            <a:r>
              <a:rPr lang="en-US" sz="2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la </a:t>
            </a:r>
            <a:r>
              <a:rPr lang="en-US" sz="200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Biblia</a:t>
            </a:r>
            <a:r>
              <a:rPr lang="en-US" sz="2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00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puede</a:t>
            </a:r>
            <a:r>
              <a:rPr lang="en-US" sz="2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00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ser</a:t>
            </a:r>
            <a:r>
              <a:rPr lang="en-US" sz="2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00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tratada</a:t>
            </a:r>
            <a:r>
              <a:rPr lang="en-US" sz="2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00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como</a:t>
            </a:r>
            <a:r>
              <a:rPr lang="en-US" sz="2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un </a:t>
            </a:r>
            <a:r>
              <a:rPr lang="en-US" sz="200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documento</a:t>
            </a:r>
            <a:r>
              <a:rPr lang="en-US" sz="2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00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histórico</a:t>
            </a:r>
            <a:r>
              <a:rPr lang="en-US" sz="2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00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cualquiera</a:t>
            </a:r>
            <a:r>
              <a:rPr lang="en-US" sz="2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</a:t>
            </a:r>
            <a:r>
              <a:rPr lang="en-US" sz="200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Debe</a:t>
            </a:r>
            <a:r>
              <a:rPr lang="en-US" sz="2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00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haber</a:t>
            </a:r>
            <a:r>
              <a:rPr lang="en-US" sz="2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00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congruencia</a:t>
            </a:r>
            <a:r>
              <a:rPr lang="en-US" sz="2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entre la </a:t>
            </a:r>
            <a:r>
              <a:rPr lang="en-US" sz="200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teología</a:t>
            </a:r>
            <a:r>
              <a:rPr lang="en-US" sz="2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y la </a:t>
            </a:r>
            <a:r>
              <a:rPr lang="en-US" sz="200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historia</a:t>
            </a:r>
            <a:r>
              <a:rPr lang="en-US" sz="2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</a:p>
          <a:p>
            <a:r>
              <a:rPr lang="en-US" sz="2000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 </a:t>
            </a:r>
            <a:r>
              <a:rPr lang="en-US" sz="2000" spc="3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Pruebas</a:t>
            </a:r>
            <a:r>
              <a:rPr lang="en-US" sz="2000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</a:p>
          <a:p>
            <a:r>
              <a:rPr lang="en-US" sz="20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  </a:t>
            </a:r>
            <a:r>
              <a:rPr lang="en-US" sz="2000" b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Prueba</a:t>
            </a:r>
            <a:r>
              <a:rPr lang="en-US" sz="20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000" b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Bibliográfica</a:t>
            </a:r>
            <a:r>
              <a:rPr lang="en-US" sz="20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000" b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Autenticidad</a:t>
            </a:r>
            <a:r>
              <a:rPr lang="en-US" sz="20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:  Los </a:t>
            </a:r>
            <a:r>
              <a:rPr lang="en-US" sz="2000" b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manuscritos</a:t>
            </a:r>
            <a:r>
              <a:rPr lang="en-US" sz="20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000" b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que</a:t>
            </a:r>
            <a:r>
              <a:rPr lang="en-US" sz="20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000" b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poseemos</a:t>
            </a:r>
            <a:r>
              <a:rPr lang="en-US" sz="20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000" b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cuán</a:t>
            </a:r>
            <a:r>
              <a:rPr lang="en-US" sz="20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000" b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cerca</a:t>
            </a:r>
            <a:r>
              <a:rPr lang="en-US" sz="20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000" b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están</a:t>
            </a:r>
            <a:r>
              <a:rPr lang="en-US" sz="20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de los </a:t>
            </a:r>
            <a:r>
              <a:rPr lang="en-US" sz="2000" b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originales</a:t>
            </a:r>
            <a:r>
              <a:rPr lang="en-US" sz="20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a) </a:t>
            </a:r>
            <a:r>
              <a:rPr lang="en-US" sz="2000" dirty="0" err="1" smtClean="0">
                <a:solidFill>
                  <a:srgbClr val="FFFF00"/>
                </a:solidFill>
              </a:rPr>
              <a:t>Evidencia</a:t>
            </a:r>
            <a:r>
              <a:rPr lang="en-US" sz="2000" dirty="0" smtClean="0">
                <a:solidFill>
                  <a:srgbClr val="FFFF00"/>
                </a:solidFill>
              </a:rPr>
              <a:t> de </a:t>
            </a:r>
            <a:r>
              <a:rPr lang="en-US" sz="2000" dirty="0" err="1" smtClean="0">
                <a:solidFill>
                  <a:srgbClr val="FFFF00"/>
                </a:solidFill>
              </a:rPr>
              <a:t>manuscritos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antiguos</a:t>
            </a:r>
            <a:r>
              <a:rPr lang="en-US" sz="2000" dirty="0" smtClean="0">
                <a:solidFill>
                  <a:srgbClr val="FFFF00"/>
                </a:solidFill>
              </a:rPr>
              <a:t>: Se </a:t>
            </a:r>
            <a:r>
              <a:rPr lang="en-US" sz="2000" dirty="0" err="1" smtClean="0">
                <a:solidFill>
                  <a:srgbClr val="FFFF00"/>
                </a:solidFill>
              </a:rPr>
              <a:t>tenían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sólo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Texto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Masoreta</a:t>
            </a:r>
            <a:r>
              <a:rPr lang="en-US" sz="2000" dirty="0" smtClean="0">
                <a:solidFill>
                  <a:srgbClr val="FFFF00"/>
                </a:solidFill>
              </a:rPr>
              <a:t>, a </a:t>
            </a:r>
            <a:r>
              <a:rPr lang="en-US" sz="2000" dirty="0" err="1" smtClean="0">
                <a:solidFill>
                  <a:srgbClr val="FFFF00"/>
                </a:solidFill>
              </a:rPr>
              <a:t>partir</a:t>
            </a:r>
            <a:r>
              <a:rPr lang="en-US" sz="2000" dirty="0" smtClean="0">
                <a:solidFill>
                  <a:srgbClr val="FFFF00"/>
                </a:solidFill>
              </a:rPr>
              <a:t> del 1100 DC.  En 1947&gt; </a:t>
            </a:r>
            <a:r>
              <a:rPr lang="en-US" sz="2000" dirty="0" err="1" smtClean="0">
                <a:solidFill>
                  <a:srgbClr val="FFFF00"/>
                </a:solidFill>
              </a:rPr>
              <a:t>Rollos</a:t>
            </a:r>
            <a:r>
              <a:rPr lang="en-US" sz="2000" dirty="0" smtClean="0">
                <a:solidFill>
                  <a:srgbClr val="FFFF00"/>
                </a:solidFill>
              </a:rPr>
              <a:t> del Mar </a:t>
            </a:r>
            <a:r>
              <a:rPr lang="en-US" sz="2000" dirty="0" err="1" smtClean="0">
                <a:solidFill>
                  <a:srgbClr val="FFFF00"/>
                </a:solidFill>
              </a:rPr>
              <a:t>Muerto</a:t>
            </a:r>
            <a:r>
              <a:rPr lang="en-US" sz="2000" dirty="0" smtClean="0">
                <a:solidFill>
                  <a:srgbClr val="FFFF00"/>
                </a:solidFill>
              </a:rPr>
              <a:t>: </a:t>
            </a:r>
            <a:r>
              <a:rPr lang="en-US" sz="2000" dirty="0" err="1" smtClean="0">
                <a:solidFill>
                  <a:srgbClr val="FFFF00"/>
                </a:solidFill>
              </a:rPr>
              <a:t>Encontrados</a:t>
            </a:r>
            <a:r>
              <a:rPr lang="en-US" sz="2000" dirty="0" smtClean="0">
                <a:solidFill>
                  <a:srgbClr val="FFFF00"/>
                </a:solidFill>
              </a:rPr>
              <a:t> en Israel.  En </a:t>
            </a:r>
            <a:r>
              <a:rPr lang="en-US" sz="2000" dirty="0" err="1" smtClean="0">
                <a:solidFill>
                  <a:srgbClr val="FFFF00"/>
                </a:solidFill>
              </a:rPr>
              <a:t>las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cuevas</a:t>
            </a:r>
            <a:r>
              <a:rPr lang="en-US" sz="2000" dirty="0" smtClean="0">
                <a:solidFill>
                  <a:srgbClr val="FFFF00"/>
                </a:solidFill>
              </a:rPr>
              <a:t> de Qumran. </a:t>
            </a:r>
            <a:r>
              <a:rPr lang="en-US" sz="2000" dirty="0" err="1" smtClean="0">
                <a:solidFill>
                  <a:srgbClr val="FFFF00"/>
                </a:solidFill>
              </a:rPr>
              <a:t>Datado</a:t>
            </a:r>
            <a:r>
              <a:rPr lang="en-US" sz="2000" dirty="0" smtClean="0">
                <a:solidFill>
                  <a:srgbClr val="FFFF00"/>
                </a:solidFill>
              </a:rPr>
              <a:t> entre 200 y 70 AC. 	                	                </a:t>
            </a:r>
            <a:r>
              <a:rPr lang="en-US" sz="2000" dirty="0" err="1" smtClean="0">
                <a:solidFill>
                  <a:srgbClr val="FFFF00"/>
                </a:solidFill>
              </a:rPr>
              <a:t>Incluyen</a:t>
            </a:r>
            <a:r>
              <a:rPr lang="en-US" sz="2000" dirty="0" smtClean="0">
                <a:solidFill>
                  <a:srgbClr val="FFFF00"/>
                </a:solidFill>
              </a:rPr>
              <a:t> la mayor parte del AT.</a:t>
            </a:r>
          </a:p>
        </p:txBody>
      </p:sp>
      <p:pic>
        <p:nvPicPr>
          <p:cNvPr id="7" name="Picture 6" descr="scrollja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173" y="4686330"/>
            <a:ext cx="2751887" cy="2171670"/>
          </a:xfrm>
          <a:prstGeom prst="rect">
            <a:avLst/>
          </a:prstGeom>
        </p:spPr>
      </p:pic>
      <p:pic>
        <p:nvPicPr>
          <p:cNvPr id="4" name="Picture 3" descr="deadseascroll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629340"/>
            <a:ext cx="2931232" cy="2198424"/>
          </a:xfrm>
          <a:prstGeom prst="rect">
            <a:avLst/>
          </a:prstGeom>
        </p:spPr>
      </p:pic>
      <p:pic>
        <p:nvPicPr>
          <p:cNvPr id="11" name="Picture 10" descr="beduinos 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2730"/>
            <a:ext cx="2402403" cy="2489536"/>
          </a:xfrm>
          <a:prstGeom prst="rect">
            <a:avLst/>
          </a:prstGeom>
        </p:spPr>
      </p:pic>
      <p:pic>
        <p:nvPicPr>
          <p:cNvPr id="12" name="Picture 11" descr="qumran0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373" y="569015"/>
            <a:ext cx="5334000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82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3406</TotalTime>
  <Words>2286</Words>
  <Application>Microsoft Macintosh PowerPoint</Application>
  <PresentationFormat>On-screen Show (4:3)</PresentationFormat>
  <Paragraphs>178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Angles</vt:lpstr>
      <vt:lpstr>BIBLIOLOGIA &amp; CANONICIDAD</vt:lpstr>
      <vt:lpstr>¿ES  CONFIABLE?</vt:lpstr>
      <vt:lpstr>A. CONTINUIDAD EN TEMA Y PROPÓSITO</vt:lpstr>
      <vt:lpstr>Tema central de la biblia</vt:lpstr>
      <vt:lpstr>b. Sobrevivencia en la transmisión  y a las críticas</vt:lpstr>
      <vt:lpstr>b. Sobrevivencia en la transmisión  y a las críticas</vt:lpstr>
      <vt:lpstr>b. Sobrevivencia en la transmisión  y a las críticas</vt:lpstr>
      <vt:lpstr>c. profética</vt:lpstr>
      <vt:lpstr>2. Confiabilidad de los documentos del antiguo testamento</vt:lpstr>
      <vt:lpstr>2. Confiabilidad de los documentos del antiguo testamento</vt:lpstr>
      <vt:lpstr>2. Confiabilidad de los documentos del antiguo testamento</vt:lpstr>
      <vt:lpstr>3. Confiabilidad de los documentos del nuevo testamento</vt:lpstr>
      <vt:lpstr>3. Confiabilidad de los documentos del nuevo testamento</vt:lpstr>
      <vt:lpstr>3. Confiabilidad de los documentos del nuevo testamento</vt:lpstr>
      <vt:lpstr>¿ES la biblia inspirada? Inspiración verbal completa</vt:lpstr>
      <vt:lpstr>Autores clamaron inspiración divina</vt:lpstr>
      <vt:lpstr>¿Qué contiene la biblia que la hace tan importante?</vt:lpstr>
      <vt:lpstr>conclusion</vt:lpstr>
      <vt:lpstr>CANONICIDAD</vt:lpstr>
      <vt:lpstr>apócrifas</vt:lpstr>
      <vt:lpstr>Examinemos apócrifas a la luz de criterios de canonicidad</vt:lpstr>
      <vt:lpstr>¡¡Muchas gracias!!</vt:lpstr>
    </vt:vector>
  </TitlesOfParts>
  <Company>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BIBLIOLOGIA &amp; CANONICIDAD</dc:title>
  <dc:creator>Marie Claude Bastres</dc:creator>
  <cp:lastModifiedBy>Marie Claude Bastres</cp:lastModifiedBy>
  <cp:revision>50</cp:revision>
  <dcterms:created xsi:type="dcterms:W3CDTF">2015-04-22T13:23:08Z</dcterms:created>
  <dcterms:modified xsi:type="dcterms:W3CDTF">2015-05-13T15:01:33Z</dcterms:modified>
</cp:coreProperties>
</file>