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9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8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-132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3776" y="3776472"/>
            <a:ext cx="7196328" cy="147002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" y="5257800"/>
            <a:ext cx="7196328" cy="987552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Font typeface="Wingdings 2" pitchFamily="18" charset="2"/>
              <a:buNone/>
              <a:defRPr sz="1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6/11/15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5" y="4267200"/>
            <a:ext cx="7612063" cy="1100138"/>
          </a:xfrm>
        </p:spPr>
        <p:txBody>
          <a:bodyPr anchor="b"/>
          <a:lstStyle>
            <a:lvl1pPr algn="ctr">
              <a:defRPr sz="4400" b="0">
                <a:solidFill>
                  <a:schemeClr val="bg1"/>
                </a:solidFill>
                <a:effectLst>
                  <a:outerShdw blurRad="63500" dist="50800" dir="2700000" algn="tl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414040">
            <a:off x="1779080" y="450465"/>
            <a:ext cx="5486400" cy="3626214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54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  <a:defRPr sz="1800" kern="1200">
                <a:solidFill>
                  <a:schemeClr val="bg1"/>
                </a:solidFill>
                <a:effectLst>
                  <a:outerShdw blurRad="63500" dist="508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5175" y="5443538"/>
            <a:ext cx="7612063" cy="804862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effectLst>
                  <a:outerShdw blurRad="63500" dist="50800" dir="2700000" algn="tl" rotWithShape="0">
                    <a:prstClr val="black">
                      <a:alpha val="50000"/>
                    </a:prstClr>
                  </a:outerShdw>
                </a:effectLst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6/11/15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946" y="381000"/>
            <a:ext cx="3250360" cy="16319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946" y="2084389"/>
            <a:ext cx="3250360" cy="3935412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 defTabSz="914400" rtl="0" eaLnBrk="1" latinLnBrk="0" hangingPunct="1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495800" y="6356350"/>
            <a:ext cx="1143000" cy="365125"/>
          </a:xfrm>
        </p:spPr>
        <p:txBody>
          <a:bodyPr/>
          <a:lstStyle>
            <a:lvl1pPr algn="l">
              <a:defRPr/>
            </a:lvl1pPr>
          </a:lstStyle>
          <a:p>
            <a:fld id="{03CEC41E-48BD-4881-B6FF-D82EEBBCD904}" type="datetimeFigureOut">
              <a:rPr lang="en-US" smtClean="0"/>
              <a:t>6/11/15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67426" y="6356350"/>
            <a:ext cx="5334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4"/>
          </p:nvPr>
        </p:nvSpPr>
        <p:spPr>
          <a:xfrm rot="307655">
            <a:off x="4082874" y="3187732"/>
            <a:ext cx="4141140" cy="2881378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72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s-ES_tradnl" smtClean="0"/>
              <a:t>Drag picture to placeholder or click icon to add</a:t>
            </a:r>
            <a:endParaRPr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 rot="21414752">
            <a:off x="4623469" y="338031"/>
            <a:ext cx="4141140" cy="2881378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54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s-ES_tradnl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6/11/15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457200"/>
            <a:ext cx="1497106" cy="5810250"/>
          </a:xfrm>
        </p:spPr>
        <p:txBody>
          <a:bodyPr vert="eaVert"/>
          <a:lstStyle/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6888" y="457200"/>
            <a:ext cx="6513511" cy="581025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6/11/15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6/11/15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6889" y="3774328"/>
            <a:ext cx="7199311" cy="1470025"/>
          </a:xfrm>
        </p:spPr>
        <p:txBody>
          <a:bodyPr anchor="b" anchorCtr="0"/>
          <a:lstStyle>
            <a:lvl1pPr algn="l">
              <a:defRPr sz="4800"/>
            </a:lvl1pPr>
          </a:lstStyle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6888" y="5257800"/>
            <a:ext cx="7199312" cy="9906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6/11/15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2"/>
          </p:nvPr>
        </p:nvSpPr>
        <p:spPr>
          <a:xfrm rot="504148">
            <a:off x="4493544" y="555043"/>
            <a:ext cx="4142460" cy="3085398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s-ES_tradnl" smtClean="0"/>
              <a:t>Drag picture to placeholder or click icon to add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5" y="2236694"/>
            <a:ext cx="7612063" cy="1362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175" y="3617259"/>
            <a:ext cx="7612063" cy="1500187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6/11/15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4" y="79468"/>
            <a:ext cx="7612063" cy="1417638"/>
          </a:xfrm>
        </p:spPr>
        <p:txBody>
          <a:bodyPr/>
          <a:lstStyle/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5175" y="2084388"/>
            <a:ext cx="3657600" cy="41830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9637" y="2084388"/>
            <a:ext cx="3657600" cy="41830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6/11/15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4" y="79468"/>
            <a:ext cx="7612063" cy="1417638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174" y="1687512"/>
            <a:ext cx="3657600" cy="903288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174" y="2649071"/>
            <a:ext cx="3657600" cy="360829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9637" y="1687512"/>
            <a:ext cx="3657600" cy="903288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9637" y="2649071"/>
            <a:ext cx="3657600" cy="360829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6/11/15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6/11/15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6/11/15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946" y="381000"/>
            <a:ext cx="3250360" cy="16319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5800" y="381000"/>
            <a:ext cx="4149725" cy="588645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946" y="2084389"/>
            <a:ext cx="3250360" cy="3935412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 defTabSz="914400" rtl="0" eaLnBrk="1" latinLnBrk="0" hangingPunct="1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495800" y="6356350"/>
            <a:ext cx="1143000" cy="365125"/>
          </a:xfrm>
        </p:spPr>
        <p:txBody>
          <a:bodyPr/>
          <a:lstStyle>
            <a:lvl1pPr algn="l">
              <a:defRPr/>
            </a:lvl1pPr>
          </a:lstStyle>
          <a:p>
            <a:fld id="{03CEC41E-48BD-4881-B6FF-D82EEBBCD904}" type="datetimeFigureOut">
              <a:rPr lang="en-US" smtClean="0"/>
              <a:t>6/11/15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67426" y="6356350"/>
            <a:ext cx="5334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5174" y="79468"/>
            <a:ext cx="7612063" cy="141763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/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175" y="2070846"/>
            <a:ext cx="7612064" cy="41820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03CEC41E-48BD-4881-B6FF-D82EEBBCD904}" type="datetimeFigureOut">
              <a:rPr lang="en-US" smtClean="0"/>
              <a:t>6/11/15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3753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35635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2"/>
          </a:solidFill>
          <a:effectLst>
            <a:outerShdw blurRad="50800" dist="25400" dir="2700000" algn="tl" rotWithShape="0">
              <a:schemeClr val="bg1">
                <a:alpha val="4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Font typeface="Wingdings 2" pitchFamily="18" charset="2"/>
        <a:buChar char=""/>
        <a:defRPr sz="24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Font typeface="Wingdings 2" pitchFamily="18" charset="2"/>
        <a:buChar char=""/>
        <a:defRPr sz="22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Font typeface="Wingdings 2" pitchFamily="18" charset="2"/>
        <a:buChar char=""/>
        <a:defRPr sz="20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 smtClean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 smtClean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 smtClean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6651" y="3183127"/>
            <a:ext cx="7459600" cy="1023748"/>
          </a:xfrm>
        </p:spPr>
        <p:txBody>
          <a:bodyPr/>
          <a:lstStyle/>
          <a:p>
            <a:r>
              <a:rPr lang="en-US" sz="6000" b="1" dirty="0" smtClean="0"/>
              <a:t>SANTIFICACI</a:t>
            </a:r>
            <a:r>
              <a:rPr lang="en-US" sz="6000" b="1" dirty="0" smtClean="0"/>
              <a:t>ÓN</a:t>
            </a:r>
            <a:endParaRPr lang="en-US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sz="2800" i="1" dirty="0">
                <a:effectLst/>
              </a:rPr>
              <a:t>Rom.6:6, 11,13ª; 2Cor.4:16; Gal.3:3; Fil.1:6</a:t>
            </a:r>
            <a:r>
              <a:rPr lang="en-US" sz="2800" dirty="0">
                <a:effectLst/>
              </a:rPr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054096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000" y="349343"/>
            <a:ext cx="9017000" cy="1417638"/>
          </a:xfrm>
        </p:spPr>
        <p:txBody>
          <a:bodyPr/>
          <a:lstStyle/>
          <a:p>
            <a:pPr lvl="0"/>
            <a:r>
              <a:rPr lang="es-ES" sz="4400" b="1" dirty="0">
                <a:effectLst/>
              </a:rPr>
              <a:t>¿Cómo actuamos basado en lo que es verdad  </a:t>
            </a:r>
            <a:r>
              <a:rPr lang="es-ES" sz="4400" b="1" dirty="0" smtClean="0">
                <a:effectLst/>
              </a:rPr>
              <a:t>sobre </a:t>
            </a:r>
            <a:r>
              <a:rPr lang="es-ES" sz="4400" b="1" dirty="0">
                <a:effectLst/>
              </a:rPr>
              <a:t>nosotros?</a:t>
            </a:r>
            <a:r>
              <a:rPr lang="en-US" sz="4400" b="1" dirty="0">
                <a:effectLst/>
              </a:rPr>
              <a:t/>
            </a:r>
            <a:br>
              <a:rPr lang="en-US" sz="4400" b="1" dirty="0">
                <a:effectLst/>
              </a:rPr>
            </a:b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>
                <a:effectLst/>
              </a:rPr>
              <a:t>Romanos </a:t>
            </a:r>
            <a:r>
              <a:rPr lang="es-ES" dirty="0">
                <a:effectLst/>
              </a:rPr>
              <a:t>6:1-13.  Es una verdad de </a:t>
            </a:r>
            <a:r>
              <a:rPr lang="es-ES" u="sng" dirty="0">
                <a:effectLst/>
              </a:rPr>
              <a:t>posición</a:t>
            </a:r>
            <a:r>
              <a:rPr lang="es-ES" dirty="0" smtClean="0">
                <a:effectLst/>
              </a:rPr>
              <a:t>.</a:t>
            </a:r>
            <a:endParaRPr lang="en-US" dirty="0">
              <a:effectLst/>
            </a:endParaRPr>
          </a:p>
          <a:p>
            <a:pPr lvl="0"/>
            <a:r>
              <a:rPr lang="es-ES" dirty="0">
                <a:effectLst/>
              </a:rPr>
              <a:t>Si vs</a:t>
            </a:r>
            <a:r>
              <a:rPr lang="es-ES" dirty="0" smtClean="0">
                <a:effectLst/>
              </a:rPr>
              <a:t>. 3</a:t>
            </a:r>
            <a:r>
              <a:rPr lang="es-ES" dirty="0">
                <a:effectLst/>
              </a:rPr>
              <a:t>, 4, coloca a los creyentes en Cristo, entonces lo que es cierto para Cristo es cierto para los creyentes</a:t>
            </a:r>
            <a:r>
              <a:rPr lang="es-ES" dirty="0" smtClean="0">
                <a:effectLst/>
              </a:rPr>
              <a:t>.</a:t>
            </a:r>
            <a:endParaRPr lang="en-US" dirty="0">
              <a:effectLst/>
            </a:endParaRPr>
          </a:p>
          <a:p>
            <a:pPr lvl="0"/>
            <a:r>
              <a:rPr lang="es-ES" dirty="0">
                <a:effectLst/>
              </a:rPr>
              <a:t>Entonces, vs.9, 10.  JC es liberado de la autoridad del pecado</a:t>
            </a:r>
            <a:r>
              <a:rPr lang="es-ES" dirty="0" smtClean="0">
                <a:effectLst/>
              </a:rPr>
              <a:t>.</a:t>
            </a:r>
            <a:endParaRPr lang="en-US" dirty="0">
              <a:effectLst/>
            </a:endParaRPr>
          </a:p>
          <a:p>
            <a:pPr lvl="0"/>
            <a:r>
              <a:rPr lang="es-ES" dirty="0">
                <a:effectLst/>
              </a:rPr>
              <a:t>Vs</a:t>
            </a:r>
            <a:r>
              <a:rPr lang="es-ES" dirty="0" smtClean="0">
                <a:effectLst/>
              </a:rPr>
              <a:t>. 6</a:t>
            </a:r>
            <a:r>
              <a:rPr lang="es-ES" dirty="0">
                <a:effectLst/>
              </a:rPr>
              <a:t>, 7: Nosotros nos podemos considerar como libres de la autoridad del pecado.  Tenemos la habilidad para superar el pecado, pero no dejamos de pecar.</a:t>
            </a:r>
            <a:endParaRPr lang="en-US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569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4" y="920843"/>
            <a:ext cx="7612063" cy="1417638"/>
          </a:xfrm>
        </p:spPr>
        <p:txBody>
          <a:bodyPr/>
          <a:lstStyle/>
          <a:p>
            <a:pPr lvl="0"/>
            <a:r>
              <a:rPr lang="es-ES" b="1" dirty="0" smtClean="0">
                <a:effectLst/>
              </a:rPr>
              <a:t> La </a:t>
            </a:r>
            <a:r>
              <a:rPr lang="es-ES" b="1" dirty="0">
                <a:effectLst/>
              </a:rPr>
              <a:t>fórmula de Pablo:   Romanos 6:1-13</a:t>
            </a:r>
            <a:r>
              <a:rPr lang="en-US" b="1" dirty="0">
                <a:effectLst/>
              </a:rPr>
              <a:t/>
            </a:r>
            <a:br>
              <a:rPr lang="en-US" b="1" dirty="0">
                <a:effectLst/>
              </a:rPr>
            </a:br>
            <a:r>
              <a:rPr lang="es-ES" dirty="0">
                <a:effectLst/>
              </a:rPr>
              <a:t> 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7375" y="1889126"/>
            <a:ext cx="8286750" cy="4826000"/>
          </a:xfrm>
        </p:spPr>
        <p:txBody>
          <a:bodyPr>
            <a:normAutofit lnSpcReduction="10000"/>
          </a:bodyPr>
          <a:lstStyle/>
          <a:p>
            <a:pPr lvl="0"/>
            <a:r>
              <a:rPr lang="es-ES" b="1" dirty="0" smtClean="0">
                <a:effectLst/>
              </a:rPr>
              <a:t>“</a:t>
            </a:r>
            <a:r>
              <a:rPr lang="es-ES" b="1" dirty="0">
                <a:effectLst/>
              </a:rPr>
              <a:t>CONOCE”</a:t>
            </a:r>
            <a:endParaRPr lang="en-US" dirty="0">
              <a:effectLst/>
            </a:endParaRPr>
          </a:p>
          <a:p>
            <a:pPr marL="0" lvl="0" indent="0">
              <a:buNone/>
            </a:pPr>
            <a:r>
              <a:rPr lang="es-ES" dirty="0">
                <a:effectLst/>
              </a:rPr>
              <a:t>“</a:t>
            </a:r>
            <a:r>
              <a:rPr lang="es-ES" i="1" dirty="0">
                <a:effectLst/>
              </a:rPr>
              <a:t>el Viejo yo”</a:t>
            </a:r>
            <a:r>
              <a:rPr lang="es-ES" dirty="0">
                <a:effectLst/>
              </a:rPr>
              <a:t> vs.6.  La vieja naturaleza ha sido crucificada.  Dios ya no  nos ve como si estuviésemos en Adán, sino en Cristo, aún con el gran deseo de pecar</a:t>
            </a:r>
            <a:r>
              <a:rPr lang="es-ES" dirty="0" smtClean="0">
                <a:effectLst/>
              </a:rPr>
              <a:t>.</a:t>
            </a:r>
            <a:r>
              <a:rPr lang="es-ES" dirty="0">
                <a:effectLst/>
              </a:rPr>
              <a:t> </a:t>
            </a:r>
            <a:endParaRPr lang="en-US" dirty="0">
              <a:effectLst/>
            </a:endParaRPr>
          </a:p>
          <a:p>
            <a:pPr marL="0" lvl="0" indent="0">
              <a:buNone/>
            </a:pPr>
            <a:r>
              <a:rPr lang="es-ES" dirty="0">
                <a:effectLst/>
              </a:rPr>
              <a:t>“</a:t>
            </a:r>
            <a:r>
              <a:rPr lang="es-ES" i="1" dirty="0">
                <a:effectLst/>
              </a:rPr>
              <a:t>cuerpo de pecado</a:t>
            </a:r>
            <a:r>
              <a:rPr lang="es-ES" dirty="0">
                <a:effectLst/>
              </a:rPr>
              <a:t>”, la carne (Gal</a:t>
            </a:r>
            <a:r>
              <a:rPr lang="es-ES" dirty="0" smtClean="0">
                <a:effectLst/>
              </a:rPr>
              <a:t>. 5</a:t>
            </a:r>
            <a:r>
              <a:rPr lang="es-ES" dirty="0">
                <a:effectLst/>
              </a:rPr>
              <a:t>:16,19-21), el hombre externo (</a:t>
            </a:r>
            <a:r>
              <a:rPr lang="es-ES" dirty="0" smtClean="0">
                <a:effectLst/>
              </a:rPr>
              <a:t>2Cor. 4</a:t>
            </a:r>
            <a:r>
              <a:rPr lang="es-ES" dirty="0">
                <a:effectLst/>
              </a:rPr>
              <a:t>:16), son sinónimos.  Se refiere a la tendencia habitual de querer pecar</a:t>
            </a:r>
            <a:r>
              <a:rPr lang="es-ES" dirty="0" smtClean="0">
                <a:effectLst/>
              </a:rPr>
              <a:t>.</a:t>
            </a:r>
            <a:endParaRPr lang="en-US" dirty="0">
              <a:effectLst/>
            </a:endParaRPr>
          </a:p>
          <a:p>
            <a:pPr marL="0" lvl="0" indent="0">
              <a:buNone/>
            </a:pPr>
            <a:r>
              <a:rPr lang="es-ES" i="1" dirty="0">
                <a:effectLst/>
              </a:rPr>
              <a:t>“</a:t>
            </a:r>
            <a:r>
              <a:rPr lang="es-ES" i="1" dirty="0" err="1">
                <a:effectLst/>
              </a:rPr>
              <a:t>katargeo</a:t>
            </a:r>
            <a:r>
              <a:rPr lang="es-ES" i="1" dirty="0">
                <a:effectLst/>
              </a:rPr>
              <a:t>”:</a:t>
            </a:r>
            <a:r>
              <a:rPr lang="es-ES" dirty="0">
                <a:effectLst/>
              </a:rPr>
              <a:t> Vuelto sin poder, destruido.  ¿Qué? “el cuerpo de pecado ha sido destruido”.  No realmente, pero en el sentido que nadie tiene autoridad sobre nosotros, no tenemos la obligación de  escuchar a nuestra naturaleza.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53797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4" y="396968"/>
            <a:ext cx="7612063" cy="1417638"/>
          </a:xfrm>
        </p:spPr>
        <p:txBody>
          <a:bodyPr/>
          <a:lstStyle/>
          <a:p>
            <a:r>
              <a:rPr lang="es-ES" b="1" dirty="0">
                <a:effectLst/>
              </a:rPr>
              <a:t>La fórmula de Pablo:   Romanos 6:1-13</a:t>
            </a:r>
            <a:r>
              <a:rPr lang="en-US" b="1" dirty="0">
                <a:effectLst/>
              </a:rPr>
              <a:t/>
            </a:r>
            <a:br>
              <a:rPr lang="en-US" b="1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b="1" dirty="0">
                <a:effectLst/>
              </a:rPr>
              <a:t>“CONSIDERA”;  vs.11 </a:t>
            </a:r>
            <a:endParaRPr lang="en-US" dirty="0">
              <a:effectLst/>
            </a:endParaRPr>
          </a:p>
          <a:p>
            <a:pPr marL="0" indent="0">
              <a:buNone/>
            </a:pPr>
            <a:r>
              <a:rPr lang="es-ES" dirty="0" smtClean="0">
                <a:effectLst/>
              </a:rPr>
              <a:t>Considera </a:t>
            </a:r>
            <a:r>
              <a:rPr lang="es-ES" dirty="0">
                <a:effectLst/>
              </a:rPr>
              <a:t>que lo que hemos mencionado anteriormente es verdad, es un hecho.</a:t>
            </a:r>
            <a:endParaRPr lang="en-US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7281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4" y="412843"/>
            <a:ext cx="7612063" cy="1417638"/>
          </a:xfrm>
        </p:spPr>
        <p:txBody>
          <a:bodyPr/>
          <a:lstStyle/>
          <a:p>
            <a:r>
              <a:rPr lang="es-ES" b="1" dirty="0">
                <a:effectLst/>
              </a:rPr>
              <a:t>La fórmula de Pablo:   Romanos 6:1-13</a:t>
            </a:r>
            <a:r>
              <a:rPr lang="en-US" b="1" dirty="0">
                <a:effectLst/>
              </a:rPr>
              <a:t/>
            </a:r>
            <a:br>
              <a:rPr lang="en-US" b="1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175" y="2070846"/>
            <a:ext cx="7886700" cy="4469654"/>
          </a:xfrm>
        </p:spPr>
        <p:txBody>
          <a:bodyPr>
            <a:normAutofit/>
          </a:bodyPr>
          <a:lstStyle/>
          <a:p>
            <a:pPr lvl="0"/>
            <a:r>
              <a:rPr lang="es-ES" b="1" dirty="0">
                <a:effectLst/>
              </a:rPr>
              <a:t>“PRESENTÉMONOS”  A DIOS.  Romanos 6:</a:t>
            </a:r>
            <a:r>
              <a:rPr lang="es-ES" b="1" dirty="0" smtClean="0">
                <a:effectLst/>
              </a:rPr>
              <a:t>12,13</a:t>
            </a:r>
            <a:endParaRPr lang="en-US" dirty="0">
              <a:effectLst/>
            </a:endParaRPr>
          </a:p>
          <a:p>
            <a:pPr lvl="0"/>
            <a:r>
              <a:rPr lang="es-ES" i="1" dirty="0">
                <a:effectLst/>
              </a:rPr>
              <a:t>Acción</a:t>
            </a:r>
            <a:r>
              <a:rPr lang="es-ES" dirty="0">
                <a:effectLst/>
              </a:rPr>
              <a:t>: Romanos 6:13,16,19.  Llama a los creyentes a actuar y a presentarse a Dios; podemos elegir actuar, nos podemos poner en situaciones donde Dios puede actuar</a:t>
            </a:r>
            <a:r>
              <a:rPr lang="es-ES" dirty="0" smtClean="0">
                <a:effectLst/>
              </a:rPr>
              <a:t>.</a:t>
            </a:r>
            <a:endParaRPr lang="en-US" dirty="0">
              <a:effectLst/>
            </a:endParaRPr>
          </a:p>
          <a:p>
            <a:pPr lvl="0"/>
            <a:r>
              <a:rPr lang="es-ES" i="1" dirty="0">
                <a:effectLst/>
              </a:rPr>
              <a:t>Engaño del pecado</a:t>
            </a:r>
            <a:r>
              <a:rPr lang="es-ES" dirty="0">
                <a:effectLst/>
              </a:rPr>
              <a:t>.  El pecado trata de convencernos que realmente </a:t>
            </a:r>
            <a:r>
              <a:rPr lang="es-ES" dirty="0" smtClean="0">
                <a:effectLst/>
              </a:rPr>
              <a:t>es “divertido” </a:t>
            </a:r>
            <a:r>
              <a:rPr lang="es-ES" dirty="0">
                <a:effectLst/>
              </a:rPr>
              <a:t>Hebreos 11:25.  El pecado trae felicidad temporalmente, </a:t>
            </a:r>
            <a:r>
              <a:rPr lang="es-ES" dirty="0" smtClean="0">
                <a:effectLst/>
              </a:rPr>
              <a:t>despu</a:t>
            </a:r>
            <a:r>
              <a:rPr lang="es-ES" dirty="0" smtClean="0">
                <a:effectLst/>
              </a:rPr>
              <a:t>és</a:t>
            </a:r>
            <a:r>
              <a:rPr lang="es-ES" dirty="0" smtClean="0">
                <a:effectLst/>
              </a:rPr>
              <a:t> </a:t>
            </a:r>
            <a:r>
              <a:rPr lang="es-ES" dirty="0">
                <a:effectLst/>
              </a:rPr>
              <a:t>vemos las verdaderas consecuencias del pecado en nuestras vidas.</a:t>
            </a:r>
            <a:endParaRPr lang="en-US" dirty="0">
              <a:effectLst/>
            </a:endParaRP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 rot="20740177">
            <a:off x="1072096" y="2070846"/>
            <a:ext cx="7305141" cy="2339102"/>
          </a:xfrm>
          <a:prstGeom prst="rect">
            <a:avLst/>
          </a:prstGeom>
          <a:solidFill>
            <a:srgbClr val="B3E3CE"/>
          </a:solidFill>
        </p:spPr>
        <p:txBody>
          <a:bodyPr wrap="square" rtlCol="0">
            <a:spAutoFit/>
          </a:bodyPr>
          <a:lstStyle/>
          <a:p>
            <a:r>
              <a:rPr lang="es-ES" sz="3200" dirty="0"/>
              <a:t> ¿Cuándo hemos estado tristes por escoger la voluntad de Dios?  Nunca. Es una  felicidad duradera, en el largo plazo, da un crecimiento espiritual.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6908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4" y="428718"/>
            <a:ext cx="7612063" cy="1417638"/>
          </a:xfrm>
        </p:spPr>
        <p:txBody>
          <a:bodyPr/>
          <a:lstStyle/>
          <a:p>
            <a:r>
              <a:rPr lang="es-ES" b="1" i="1" dirty="0">
                <a:effectLst/>
              </a:rPr>
              <a:t>MUERTO A LA LEY    Romanos 7</a:t>
            </a:r>
            <a:r>
              <a:rPr lang="en-US" b="1" dirty="0">
                <a:effectLst/>
              </a:rPr>
              <a:t/>
            </a:r>
            <a:br>
              <a:rPr lang="en-US" b="1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125" y="1846356"/>
            <a:ext cx="8191500" cy="4805269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s-ES" b="1" dirty="0">
                <a:effectLst/>
              </a:rPr>
              <a:t>Cuatro características de la ley</a:t>
            </a:r>
            <a:r>
              <a:rPr lang="es-ES" b="1" dirty="0" smtClean="0">
                <a:effectLst/>
              </a:rPr>
              <a:t>:</a:t>
            </a:r>
            <a:endParaRPr lang="en-US" dirty="0">
              <a:effectLst/>
            </a:endParaRPr>
          </a:p>
          <a:p>
            <a:pPr lvl="0"/>
            <a:r>
              <a:rPr lang="es-ES" dirty="0">
                <a:effectLst/>
              </a:rPr>
              <a:t>Romanos 7:7, 12, 13.  La Ley provee </a:t>
            </a:r>
            <a:r>
              <a:rPr lang="es-ES" u="sng" dirty="0">
                <a:effectLst/>
              </a:rPr>
              <a:t>conocimiento</a:t>
            </a:r>
            <a:r>
              <a:rPr lang="es-ES" dirty="0">
                <a:effectLst/>
              </a:rPr>
              <a:t> acerca del pecado. </a:t>
            </a:r>
            <a:endParaRPr lang="es-ES" dirty="0" smtClean="0">
              <a:effectLst/>
            </a:endParaRPr>
          </a:p>
          <a:p>
            <a:pPr lvl="0"/>
            <a:r>
              <a:rPr lang="es-ES" dirty="0" smtClean="0">
                <a:effectLst/>
              </a:rPr>
              <a:t>Romanos </a:t>
            </a:r>
            <a:r>
              <a:rPr lang="es-ES" dirty="0">
                <a:effectLst/>
              </a:rPr>
              <a:t>7:7-9.  La Ley nos </a:t>
            </a:r>
            <a:r>
              <a:rPr lang="es-ES" u="sng" dirty="0">
                <a:effectLst/>
              </a:rPr>
              <a:t>resalta nuestra naturaleza</a:t>
            </a:r>
            <a:r>
              <a:rPr lang="es-ES" dirty="0">
                <a:effectLst/>
              </a:rPr>
              <a:t> pecaminosa. </a:t>
            </a:r>
            <a:endParaRPr lang="es-ES" dirty="0" smtClean="0">
              <a:effectLst/>
            </a:endParaRPr>
          </a:p>
          <a:p>
            <a:pPr lvl="0"/>
            <a:r>
              <a:rPr lang="es-ES" dirty="0" smtClean="0">
                <a:effectLst/>
              </a:rPr>
              <a:t>Romanos </a:t>
            </a:r>
            <a:r>
              <a:rPr lang="es-ES" dirty="0">
                <a:effectLst/>
              </a:rPr>
              <a:t>7:15-24.  Seguir la Ley lleva a la </a:t>
            </a:r>
            <a:r>
              <a:rPr lang="es-ES" u="sng" dirty="0">
                <a:effectLst/>
              </a:rPr>
              <a:t>desesperanza</a:t>
            </a:r>
            <a:r>
              <a:rPr lang="es-ES" dirty="0" smtClean="0">
                <a:effectLst/>
              </a:rPr>
              <a:t>.</a:t>
            </a:r>
            <a:endParaRPr lang="en-US" dirty="0">
              <a:effectLst/>
            </a:endParaRPr>
          </a:p>
          <a:p>
            <a:pPr lvl="0"/>
            <a:r>
              <a:rPr lang="es-ES" dirty="0">
                <a:effectLst/>
              </a:rPr>
              <a:t>Romanos 7:25  La Ley nos lleva al punto de </a:t>
            </a:r>
            <a:r>
              <a:rPr lang="es-ES" u="sng" dirty="0">
                <a:effectLst/>
              </a:rPr>
              <a:t>darnos cuenta que necesitamos la gracia</a:t>
            </a:r>
            <a:r>
              <a:rPr lang="es-ES" dirty="0">
                <a:effectLst/>
              </a:rPr>
              <a:t> de Dios para vivir, </a:t>
            </a:r>
            <a:r>
              <a:rPr lang="es-ES" u="sng" dirty="0">
                <a:effectLst/>
              </a:rPr>
              <a:t>dependiendo en el Espíritu Santo</a:t>
            </a:r>
            <a:r>
              <a:rPr lang="es-ES" dirty="0">
                <a:effectLst/>
              </a:rPr>
              <a:t> para tener crecimiento ( y no por la ley)</a:t>
            </a:r>
            <a:endParaRPr lang="en-US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9104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4" y="412843"/>
            <a:ext cx="7612063" cy="1417638"/>
          </a:xfrm>
        </p:spPr>
        <p:txBody>
          <a:bodyPr/>
          <a:lstStyle/>
          <a:p>
            <a:r>
              <a:rPr lang="es-ES" b="1" i="1" dirty="0">
                <a:effectLst/>
              </a:rPr>
              <a:t>MUERTO A LA LEY    Romanos 7</a:t>
            </a:r>
            <a:r>
              <a:rPr lang="en-US" b="1" dirty="0">
                <a:effectLst/>
              </a:rPr>
              <a:t/>
            </a:r>
            <a:br>
              <a:rPr lang="en-US" b="1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es-ES" b="1" dirty="0">
                <a:effectLst/>
              </a:rPr>
              <a:t>Cuatro características nuestras que nos damos cuenta al  comprender la Ley</a:t>
            </a:r>
            <a:r>
              <a:rPr lang="es-ES" b="1" dirty="0" smtClean="0">
                <a:effectLst/>
              </a:rPr>
              <a:t>:</a:t>
            </a:r>
            <a:endParaRPr lang="en-US" dirty="0">
              <a:effectLst/>
            </a:endParaRPr>
          </a:p>
          <a:p>
            <a:pPr lvl="0"/>
            <a:r>
              <a:rPr lang="es-ES" dirty="0">
                <a:effectLst/>
              </a:rPr>
              <a:t>Romanos 7:18 “Carne versus Nueva Naturaleza</a:t>
            </a:r>
            <a:r>
              <a:rPr lang="es-ES" dirty="0" smtClean="0">
                <a:effectLst/>
              </a:rPr>
              <a:t>”</a:t>
            </a:r>
            <a:endParaRPr lang="en-US" dirty="0">
              <a:effectLst/>
            </a:endParaRPr>
          </a:p>
          <a:p>
            <a:pPr lvl="0"/>
            <a:r>
              <a:rPr lang="es-ES" dirty="0">
                <a:effectLst/>
              </a:rPr>
              <a:t>Romanos 7:22  Nueva Naturaleza quiere servir a </a:t>
            </a:r>
            <a:r>
              <a:rPr lang="es-ES" dirty="0" smtClean="0">
                <a:effectLst/>
              </a:rPr>
              <a:t>Dios</a:t>
            </a:r>
            <a:endParaRPr lang="en-US" dirty="0">
              <a:effectLst/>
            </a:endParaRPr>
          </a:p>
          <a:p>
            <a:pPr lvl="0"/>
            <a:r>
              <a:rPr lang="es-ES" dirty="0">
                <a:effectLst/>
              </a:rPr>
              <a:t>Romanos 7:19-23 Completamente  imposibilitado de vivir una vida cristiana, para servir a Dios, para hacer la voluntad de Dios, en nuestro propio poder, aunque tengamos la habilidad aún no podemos</a:t>
            </a:r>
            <a:r>
              <a:rPr lang="es-ES" dirty="0" smtClean="0">
                <a:effectLst/>
              </a:rPr>
              <a:t>.</a:t>
            </a:r>
            <a:endParaRPr lang="en-US" dirty="0">
              <a:effectLst/>
            </a:endParaRPr>
          </a:p>
          <a:p>
            <a:pPr lvl="0"/>
            <a:r>
              <a:rPr lang="es-ES" dirty="0">
                <a:effectLst/>
              </a:rPr>
              <a:t>Romanos 8:1,4.  Al tener al Espíritu Santo es la única manera de cumplir con los requerimientos de la Ley en nosotros (amor, etc.) </a:t>
            </a:r>
            <a:endParaRPr lang="en-US" dirty="0">
              <a:effectLst/>
            </a:endParaRPr>
          </a:p>
          <a:p>
            <a:pPr marL="0" indent="0">
              <a:buNone/>
            </a:pPr>
            <a:endParaRPr lang="en-US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63993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4" y="444593"/>
            <a:ext cx="7612063" cy="1417638"/>
          </a:xfrm>
        </p:spPr>
        <p:txBody>
          <a:bodyPr/>
          <a:lstStyle/>
          <a:p>
            <a:r>
              <a:rPr lang="es-ES" b="1" i="1" dirty="0">
                <a:effectLst/>
              </a:rPr>
              <a:t>MUERTO A LA LEY    Romanos 7</a:t>
            </a:r>
            <a:r>
              <a:rPr lang="en-US" b="1" dirty="0">
                <a:effectLst/>
              </a:rPr>
              <a:t/>
            </a:r>
            <a:br>
              <a:rPr lang="en-US" b="1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126" y="1666875"/>
            <a:ext cx="8651874" cy="5191125"/>
          </a:xfrm>
        </p:spPr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es-ES" sz="2900" b="1" dirty="0">
                <a:effectLst/>
              </a:rPr>
              <a:t>¿Cómo sabemos si estamos viviendo por una mentalidad de ley</a:t>
            </a:r>
            <a:r>
              <a:rPr lang="es-ES" sz="2900" b="1" dirty="0" smtClean="0">
                <a:effectLst/>
              </a:rPr>
              <a:t>?</a:t>
            </a:r>
            <a:endParaRPr lang="en-US" sz="2900" dirty="0">
              <a:effectLst/>
            </a:endParaRPr>
          </a:p>
          <a:p>
            <a:pPr lvl="0"/>
            <a:r>
              <a:rPr lang="es-ES" sz="2900" i="1" dirty="0">
                <a:effectLst/>
              </a:rPr>
              <a:t>Enfocado en los deberes.</a:t>
            </a:r>
            <a:r>
              <a:rPr lang="es-ES" sz="2900" dirty="0">
                <a:effectLst/>
              </a:rPr>
              <a:t> Haciendo las cosas en nuestro propio poder.  Más bien debido a que tengo que hacerlo y no porque quiero hacerlo...  La gracia nos motiva, dándonos cuenta que no tenemos que hacerlo.  Gálatas 3:</a:t>
            </a:r>
            <a:r>
              <a:rPr lang="es-ES" sz="2900" dirty="0" smtClean="0">
                <a:effectLst/>
              </a:rPr>
              <a:t>3</a:t>
            </a:r>
            <a:endParaRPr lang="en-US" sz="2900" dirty="0">
              <a:effectLst/>
            </a:endParaRPr>
          </a:p>
          <a:p>
            <a:pPr lvl="0"/>
            <a:r>
              <a:rPr lang="es-ES" sz="2900" i="1" dirty="0">
                <a:effectLst/>
              </a:rPr>
              <a:t>Comparándonos con otros</a:t>
            </a:r>
            <a:r>
              <a:rPr lang="es-ES" sz="2900" dirty="0">
                <a:effectLst/>
              </a:rPr>
              <a:t>, en vez de enfocarnos en quiénes somos en Cristo</a:t>
            </a:r>
            <a:r>
              <a:rPr lang="es-ES" sz="2900" dirty="0" smtClean="0">
                <a:effectLst/>
              </a:rPr>
              <a:t>.</a:t>
            </a:r>
            <a:endParaRPr lang="en-US" sz="2900" dirty="0">
              <a:effectLst/>
            </a:endParaRPr>
          </a:p>
          <a:p>
            <a:pPr lvl="0"/>
            <a:r>
              <a:rPr lang="es-ES" sz="2900" i="1" dirty="0">
                <a:effectLst/>
              </a:rPr>
              <a:t>Enjuiciador / perspectiva negativa/</a:t>
            </a:r>
            <a:r>
              <a:rPr lang="es-ES" sz="2900" i="1" dirty="0" smtClean="0">
                <a:effectLst/>
              </a:rPr>
              <a:t>Crítica</a:t>
            </a:r>
            <a:endParaRPr lang="en-US" sz="2900" dirty="0">
              <a:effectLst/>
            </a:endParaRPr>
          </a:p>
          <a:p>
            <a:pPr lvl="0"/>
            <a:r>
              <a:rPr lang="es-ES" sz="2900" i="1" dirty="0">
                <a:effectLst/>
              </a:rPr>
              <a:t>Enfocado en lo externo.</a:t>
            </a:r>
            <a:r>
              <a:rPr lang="es-ES" sz="2900" dirty="0">
                <a:effectLst/>
              </a:rPr>
              <a:t>  Haciendo cosas para mostrar donde estamos</a:t>
            </a:r>
            <a:r>
              <a:rPr lang="es-ES" sz="2900" dirty="0" smtClean="0">
                <a:effectLst/>
              </a:rPr>
              <a:t>.</a:t>
            </a:r>
            <a:endParaRPr lang="en-US" sz="2900" dirty="0">
              <a:effectLst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2530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4" y="444593"/>
            <a:ext cx="7612063" cy="1417638"/>
          </a:xfrm>
        </p:spPr>
        <p:txBody>
          <a:bodyPr/>
          <a:lstStyle/>
          <a:p>
            <a:r>
              <a:rPr lang="es-ES" b="1" i="1" dirty="0">
                <a:effectLst/>
              </a:rPr>
              <a:t>MUERTO A LA LEY    Romanos 7</a:t>
            </a:r>
            <a:r>
              <a:rPr lang="en-US" b="1" dirty="0">
                <a:effectLst/>
              </a:rPr>
              <a:t/>
            </a:r>
            <a:br>
              <a:rPr lang="en-US" b="1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126" y="1666875"/>
            <a:ext cx="8651874" cy="5191125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s-ES" sz="2900" b="1" dirty="0">
                <a:effectLst/>
              </a:rPr>
              <a:t>¿Cómo sabemos si estamos viviendo por una mentalidad de ley</a:t>
            </a:r>
            <a:r>
              <a:rPr lang="es-ES" sz="2900" b="1" dirty="0" smtClean="0">
                <a:effectLst/>
              </a:rPr>
              <a:t>?</a:t>
            </a:r>
            <a:endParaRPr lang="en-US" sz="2900" dirty="0">
              <a:effectLst/>
            </a:endParaRPr>
          </a:p>
          <a:p>
            <a:pPr lvl="0"/>
            <a:r>
              <a:rPr lang="es-ES" sz="2900" i="1" dirty="0" smtClean="0">
                <a:effectLst/>
              </a:rPr>
              <a:t>Preocupándonos </a:t>
            </a:r>
            <a:r>
              <a:rPr lang="es-ES" sz="2900" i="1" dirty="0">
                <a:effectLst/>
              </a:rPr>
              <a:t>por los pensamientos de los demás</a:t>
            </a:r>
            <a:r>
              <a:rPr lang="es-ES" sz="2900" dirty="0" smtClean="0">
                <a:effectLst/>
              </a:rPr>
              <a:t>.</a:t>
            </a:r>
            <a:endParaRPr lang="en-US" sz="2900" dirty="0">
              <a:effectLst/>
            </a:endParaRPr>
          </a:p>
          <a:p>
            <a:pPr lvl="0"/>
            <a:r>
              <a:rPr lang="es-ES" sz="2900" dirty="0">
                <a:effectLst/>
              </a:rPr>
              <a:t>“</a:t>
            </a:r>
            <a:r>
              <a:rPr lang="es-ES" sz="2900" i="1" dirty="0">
                <a:effectLst/>
              </a:rPr>
              <a:t>Votos</a:t>
            </a:r>
            <a:r>
              <a:rPr lang="es-ES" sz="2900" dirty="0">
                <a:effectLst/>
              </a:rPr>
              <a:t>”  “No voy a hacer eso nunca más...</a:t>
            </a:r>
            <a:r>
              <a:rPr lang="es-ES" sz="2900" dirty="0" smtClean="0">
                <a:effectLst/>
              </a:rPr>
              <a:t>”</a:t>
            </a:r>
            <a:endParaRPr lang="en-US" sz="2900" dirty="0">
              <a:effectLst/>
            </a:endParaRPr>
          </a:p>
          <a:p>
            <a:pPr lvl="0"/>
            <a:r>
              <a:rPr lang="es-ES" sz="2900" i="1" dirty="0">
                <a:effectLst/>
              </a:rPr>
              <a:t>A la defensiva</a:t>
            </a:r>
            <a:r>
              <a:rPr lang="es-ES" sz="2900" dirty="0">
                <a:effectLst/>
              </a:rPr>
              <a:t>...Nos ponemos a la defensiva cuando alguien nos dice un crítica y se la </a:t>
            </a:r>
            <a:r>
              <a:rPr lang="es-ES" sz="2900" dirty="0" smtClean="0">
                <a:effectLst/>
              </a:rPr>
              <a:t>devolvemos…</a:t>
            </a:r>
            <a:endParaRPr lang="en-US" sz="2900" dirty="0">
              <a:effectLst/>
            </a:endParaRPr>
          </a:p>
          <a:p>
            <a:pPr marL="0" indent="0">
              <a:buNone/>
            </a:pPr>
            <a:endParaRPr lang="en-US" sz="2900" i="1" dirty="0">
              <a:effectLst/>
            </a:endParaRP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 rot="20731341">
            <a:off x="180460" y="3175000"/>
            <a:ext cx="8196777" cy="2554545"/>
          </a:xfrm>
          <a:prstGeom prst="rect">
            <a:avLst/>
          </a:prstGeom>
          <a:solidFill>
            <a:srgbClr val="B3E3CE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4000" b="1" i="1" dirty="0"/>
              <a:t>Debemos  aprender a ir en contra de nuestra tendencia, esto es crecer espiritualmente, dependiendo y presentándonos a Dios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2237221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4" y="428718"/>
            <a:ext cx="7612063" cy="1417638"/>
          </a:xfrm>
        </p:spPr>
        <p:txBody>
          <a:bodyPr/>
          <a:lstStyle/>
          <a:p>
            <a:r>
              <a:rPr lang="es-ES" b="1" i="1" dirty="0">
                <a:effectLst/>
              </a:rPr>
              <a:t>CAMINANDO EN EL ESPIRITU   Romanos 8</a:t>
            </a:r>
            <a:r>
              <a:rPr lang="en-US" b="1" dirty="0">
                <a:effectLst/>
              </a:rPr>
              <a:t/>
            </a:r>
            <a:br>
              <a:rPr lang="en-US" b="1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175" y="2070846"/>
            <a:ext cx="7981950" cy="4596654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s-ES" sz="2800" b="1" dirty="0">
                <a:effectLst/>
              </a:rPr>
              <a:t>Diferentes tipos de </a:t>
            </a:r>
            <a:r>
              <a:rPr lang="es-ES" sz="2800" b="1" dirty="0" smtClean="0">
                <a:effectLst/>
              </a:rPr>
              <a:t>leyes</a:t>
            </a:r>
            <a:endParaRPr lang="en-US" sz="2800" dirty="0">
              <a:effectLst/>
            </a:endParaRPr>
          </a:p>
          <a:p>
            <a:pPr lvl="0"/>
            <a:r>
              <a:rPr lang="es-ES" sz="2800" dirty="0">
                <a:effectLst/>
              </a:rPr>
              <a:t>vs</a:t>
            </a:r>
            <a:r>
              <a:rPr lang="es-ES" sz="2800" dirty="0" smtClean="0">
                <a:effectLst/>
              </a:rPr>
              <a:t>. 4,7  </a:t>
            </a:r>
            <a:r>
              <a:rPr lang="es-ES" sz="2800" dirty="0">
                <a:effectLst/>
              </a:rPr>
              <a:t>Voluntad moral de </a:t>
            </a:r>
            <a:r>
              <a:rPr lang="es-ES" sz="2800" dirty="0" smtClean="0">
                <a:effectLst/>
              </a:rPr>
              <a:t>Dios</a:t>
            </a:r>
            <a:endParaRPr lang="en-US" sz="2800" dirty="0">
              <a:effectLst/>
            </a:endParaRPr>
          </a:p>
          <a:p>
            <a:pPr lvl="0"/>
            <a:r>
              <a:rPr lang="es-ES" sz="2800" dirty="0">
                <a:effectLst/>
              </a:rPr>
              <a:t>vs</a:t>
            </a:r>
            <a:r>
              <a:rPr lang="es-ES" sz="2800" dirty="0" smtClean="0">
                <a:effectLst/>
              </a:rPr>
              <a:t>. 2  </a:t>
            </a:r>
            <a:r>
              <a:rPr lang="es-ES" sz="2800" dirty="0">
                <a:effectLst/>
              </a:rPr>
              <a:t>La ley del pecado y de la muerte; esto ocurre cuando tratamos de obedecer a Dios con nuestro propio poder</a:t>
            </a:r>
            <a:r>
              <a:rPr lang="es-ES" sz="2800" dirty="0" smtClean="0">
                <a:effectLst/>
              </a:rPr>
              <a:t>.</a:t>
            </a:r>
            <a:endParaRPr lang="en-US" sz="2800" dirty="0">
              <a:effectLst/>
            </a:endParaRPr>
          </a:p>
          <a:p>
            <a:pPr lvl="0"/>
            <a:r>
              <a:rPr lang="es-ES" sz="2800" dirty="0">
                <a:effectLst/>
              </a:rPr>
              <a:t>v</a:t>
            </a:r>
            <a:r>
              <a:rPr lang="es-ES" sz="2800" dirty="0" smtClean="0">
                <a:effectLst/>
              </a:rPr>
              <a:t>s. 2  </a:t>
            </a:r>
            <a:r>
              <a:rPr lang="es-ES" sz="2800" dirty="0">
                <a:effectLst/>
              </a:rPr>
              <a:t>Ley del espíritu y de la vida, nos puede cambiar</a:t>
            </a:r>
            <a:endParaRPr lang="en-US" sz="2800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2482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4" y="381093"/>
            <a:ext cx="7612063" cy="1417638"/>
          </a:xfrm>
        </p:spPr>
        <p:txBody>
          <a:bodyPr/>
          <a:lstStyle/>
          <a:p>
            <a:pPr lvl="0"/>
            <a:r>
              <a:rPr lang="es-ES" b="1" dirty="0">
                <a:effectLst/>
              </a:rPr>
              <a:t>¿Cómo caminamos </a:t>
            </a:r>
            <a:r>
              <a:rPr lang="es-ES" b="1" dirty="0" smtClean="0">
                <a:effectLst/>
              </a:rPr>
              <a:t/>
            </a:r>
            <a:br>
              <a:rPr lang="es-ES" b="1" dirty="0" smtClean="0">
                <a:effectLst/>
              </a:rPr>
            </a:br>
            <a:r>
              <a:rPr lang="es-ES" b="1" dirty="0" smtClean="0">
                <a:effectLst/>
              </a:rPr>
              <a:t>en </a:t>
            </a:r>
            <a:r>
              <a:rPr lang="es-ES" b="1" dirty="0">
                <a:effectLst/>
              </a:rPr>
              <a:t>el Espíritu?</a:t>
            </a:r>
            <a:r>
              <a:rPr lang="en-US" b="1" dirty="0">
                <a:effectLst/>
              </a:rPr>
              <a:t/>
            </a:r>
            <a:br>
              <a:rPr lang="en-US" b="1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4" y="2070846"/>
            <a:ext cx="8302625" cy="4182035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s-ES" b="1" dirty="0" smtClean="0">
                <a:effectLst/>
              </a:rPr>
              <a:t>Mente </a:t>
            </a:r>
            <a:r>
              <a:rPr lang="es-ES" b="1" dirty="0">
                <a:effectLst/>
              </a:rPr>
              <a:t>puesta en”</a:t>
            </a:r>
            <a:r>
              <a:rPr lang="es-ES" dirty="0">
                <a:effectLst/>
              </a:rPr>
              <a:t>  Romanos 8:5-9.  Pensar en las cosas </a:t>
            </a:r>
            <a:r>
              <a:rPr lang="es-ES" dirty="0" smtClean="0">
                <a:effectLst/>
              </a:rPr>
              <a:t>de...</a:t>
            </a:r>
            <a:endParaRPr lang="en-US" dirty="0">
              <a:effectLst/>
            </a:endParaRPr>
          </a:p>
          <a:p>
            <a:pPr lvl="0"/>
            <a:r>
              <a:rPr lang="es-ES" dirty="0">
                <a:effectLst/>
              </a:rPr>
              <a:t>Si nuestro </a:t>
            </a:r>
            <a:r>
              <a:rPr lang="es-ES" i="1" dirty="0">
                <a:effectLst/>
              </a:rPr>
              <a:t>enfoque está en la carne</a:t>
            </a:r>
            <a:r>
              <a:rPr lang="es-ES" dirty="0">
                <a:effectLst/>
              </a:rPr>
              <a:t>, quiere decir que estamos </a:t>
            </a:r>
            <a:r>
              <a:rPr lang="es-ES" i="1" dirty="0">
                <a:effectLst/>
              </a:rPr>
              <a:t>enfocados en nosotros mismos</a:t>
            </a:r>
            <a:r>
              <a:rPr lang="es-ES" dirty="0">
                <a:effectLst/>
              </a:rPr>
              <a:t>.  Este enfoque </a:t>
            </a:r>
            <a:r>
              <a:rPr lang="es-ES" i="1" dirty="0">
                <a:effectLst/>
              </a:rPr>
              <a:t>no permite crecimiento</a:t>
            </a:r>
            <a:r>
              <a:rPr lang="es-ES" dirty="0">
                <a:effectLst/>
              </a:rPr>
              <a:t>; usa nuestro propio poder</a:t>
            </a:r>
            <a:r>
              <a:rPr lang="es-ES" dirty="0" smtClean="0">
                <a:effectLst/>
              </a:rPr>
              <a:t>.</a:t>
            </a:r>
            <a:endParaRPr lang="en-US" dirty="0">
              <a:effectLst/>
            </a:endParaRPr>
          </a:p>
          <a:p>
            <a:pPr lvl="0"/>
            <a:r>
              <a:rPr lang="es-ES" dirty="0">
                <a:effectLst/>
              </a:rPr>
              <a:t>Si nuestro </a:t>
            </a:r>
            <a:r>
              <a:rPr lang="es-ES" i="1" dirty="0">
                <a:effectLst/>
              </a:rPr>
              <a:t>enfoque está en el espíritu</a:t>
            </a:r>
            <a:r>
              <a:rPr lang="es-ES" dirty="0">
                <a:effectLst/>
              </a:rPr>
              <a:t>: ¿Quién dice Dios que soy?  </a:t>
            </a:r>
            <a:r>
              <a:rPr lang="es-ES" i="1" dirty="0">
                <a:effectLst/>
              </a:rPr>
              <a:t>Él cumplirá con nuestras necesidades</a:t>
            </a:r>
            <a:r>
              <a:rPr lang="es-ES" dirty="0">
                <a:effectLst/>
              </a:rPr>
              <a:t>. </a:t>
            </a:r>
            <a:r>
              <a:rPr lang="es-ES" dirty="0">
                <a:effectLst/>
              </a:rPr>
              <a:t> </a:t>
            </a:r>
            <a:r>
              <a:rPr lang="es-ES" dirty="0" smtClean="0">
                <a:effectLst/>
              </a:rPr>
              <a:t>           </a:t>
            </a:r>
          </a:p>
          <a:p>
            <a:pPr marL="0" lvl="0" indent="0" algn="ctr">
              <a:buNone/>
            </a:pPr>
            <a:r>
              <a:rPr lang="es-ES" dirty="0">
                <a:effectLst/>
              </a:rPr>
              <a:t> </a:t>
            </a:r>
            <a:r>
              <a:rPr lang="es-ES" dirty="0" smtClean="0">
                <a:effectLst/>
              </a:rPr>
              <a:t>  Colosenses </a:t>
            </a:r>
            <a:r>
              <a:rPr lang="es-ES" dirty="0">
                <a:effectLst/>
              </a:rPr>
              <a:t>1: 8-14.  </a:t>
            </a:r>
            <a:r>
              <a:rPr lang="es-ES" dirty="0" smtClean="0">
                <a:effectLst/>
              </a:rPr>
              <a:t>  </a:t>
            </a:r>
          </a:p>
          <a:p>
            <a:pPr marL="0" lvl="0" indent="0" algn="ctr">
              <a:buNone/>
            </a:pPr>
            <a:r>
              <a:rPr lang="es-ES" dirty="0" smtClean="0">
                <a:effectLst/>
              </a:rPr>
              <a:t>    Filipenses </a:t>
            </a:r>
            <a:r>
              <a:rPr lang="es-ES" dirty="0">
                <a:effectLst/>
              </a:rPr>
              <a:t>1:6</a:t>
            </a:r>
            <a:endParaRPr lang="en-US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2894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Santificaci</a:t>
            </a:r>
            <a:r>
              <a:rPr lang="en-US" dirty="0" err="1" smtClean="0"/>
              <a:t>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375" y="1841500"/>
            <a:ext cx="8350250" cy="50165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ES" sz="3600" b="1" dirty="0">
                <a:effectLst/>
              </a:rPr>
              <a:t>Definición: </a:t>
            </a:r>
            <a:r>
              <a:rPr lang="es-ES" sz="3600" b="1" dirty="0" smtClean="0">
                <a:effectLst/>
              </a:rPr>
              <a:t> </a:t>
            </a:r>
            <a:r>
              <a:rPr lang="es-ES" sz="3600" dirty="0" smtClean="0">
                <a:effectLst/>
              </a:rPr>
              <a:t>“</a:t>
            </a:r>
            <a:r>
              <a:rPr lang="es-ES" sz="3600" dirty="0">
                <a:effectLst/>
              </a:rPr>
              <a:t>Puesto a parte para Dios con un propósito”.  </a:t>
            </a:r>
            <a:r>
              <a:rPr lang="es-ES" sz="3600" dirty="0" smtClean="0">
                <a:effectLst/>
              </a:rPr>
              <a:t>Relacionado con </a:t>
            </a:r>
            <a:r>
              <a:rPr lang="es-ES" sz="3600" dirty="0">
                <a:effectLst/>
              </a:rPr>
              <a:t>Crecimiento Espiritual</a:t>
            </a:r>
            <a:r>
              <a:rPr lang="es-ES" sz="3600" dirty="0" smtClean="0">
                <a:effectLst/>
              </a:rPr>
              <a:t>.</a:t>
            </a:r>
          </a:p>
          <a:p>
            <a:pPr marL="0" lvl="0" indent="0">
              <a:buNone/>
            </a:pPr>
            <a:r>
              <a:rPr lang="es-ES" sz="3600" b="1" dirty="0" smtClean="0">
                <a:effectLst/>
              </a:rPr>
              <a:t>1. Puesto </a:t>
            </a:r>
            <a:r>
              <a:rPr lang="es-ES" sz="3600" b="1" dirty="0">
                <a:effectLst/>
              </a:rPr>
              <a:t>a parte: </a:t>
            </a:r>
            <a:endParaRPr lang="en-US" sz="3600" dirty="0">
              <a:effectLst/>
            </a:endParaRPr>
          </a:p>
          <a:p>
            <a:pPr lvl="0"/>
            <a:r>
              <a:rPr lang="es-ES" sz="3600" b="1" dirty="0">
                <a:effectLst/>
              </a:rPr>
              <a:t>¿Quiénes son  santos</a:t>
            </a:r>
            <a:r>
              <a:rPr lang="es-ES" sz="3600" b="1" dirty="0" smtClean="0">
                <a:effectLst/>
              </a:rPr>
              <a:t>?</a:t>
            </a:r>
          </a:p>
          <a:p>
            <a:pPr marL="0" lvl="0" indent="0">
              <a:buNone/>
            </a:pPr>
            <a:r>
              <a:rPr lang="es-ES" sz="3600" dirty="0">
                <a:effectLst/>
              </a:rPr>
              <a:t>Todos los cristianos son santos, verdaderos creyentes.  Puestos a parte en un sentido moral de la corrupción del mundo. </a:t>
            </a:r>
            <a:r>
              <a:rPr lang="es-ES" sz="3600" dirty="0" smtClean="0">
                <a:effectLst/>
              </a:rPr>
              <a:t>       1Cor. 5: 9</a:t>
            </a:r>
            <a:r>
              <a:rPr lang="es-ES" sz="3600" dirty="0">
                <a:effectLst/>
              </a:rPr>
              <a:t>-13. </a:t>
            </a:r>
            <a:endParaRPr lang="en-US" sz="3600" dirty="0">
              <a:effectLst/>
            </a:endParaRPr>
          </a:p>
          <a:p>
            <a:endParaRPr lang="en-US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172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4" y="428718"/>
            <a:ext cx="7612063" cy="1417638"/>
          </a:xfrm>
        </p:spPr>
        <p:txBody>
          <a:bodyPr/>
          <a:lstStyle/>
          <a:p>
            <a:pPr lvl="0"/>
            <a:r>
              <a:rPr lang="es-ES" b="1" dirty="0">
                <a:effectLst/>
              </a:rPr>
              <a:t>Formas de crecimiento Espiritual</a:t>
            </a:r>
            <a:r>
              <a:rPr lang="es-ES" dirty="0">
                <a:effectLst/>
              </a:rPr>
              <a:t>:  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174" y="2070846"/>
            <a:ext cx="8156575" cy="41820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 smtClean="0">
                <a:effectLst/>
              </a:rPr>
              <a:t>Nos </a:t>
            </a:r>
            <a:r>
              <a:rPr lang="es-ES" dirty="0">
                <a:effectLst/>
              </a:rPr>
              <a:t>ayuda a enfocarnos en las cosas espirituales (</a:t>
            </a:r>
            <a:r>
              <a:rPr lang="es-ES" dirty="0" smtClean="0">
                <a:effectLst/>
              </a:rPr>
              <a:t>Juan 7)</a:t>
            </a:r>
            <a:endParaRPr lang="en-US" dirty="0">
              <a:effectLst/>
            </a:endParaRPr>
          </a:p>
          <a:p>
            <a:pPr lvl="0"/>
            <a:r>
              <a:rPr lang="es-ES" dirty="0">
                <a:effectLst/>
                <a:latin typeface="+mj-lt"/>
              </a:rPr>
              <a:t>Biblia</a:t>
            </a:r>
            <a:endParaRPr lang="en-US" dirty="0">
              <a:effectLst/>
              <a:latin typeface="+mj-lt"/>
            </a:endParaRPr>
          </a:p>
          <a:p>
            <a:pPr lvl="0"/>
            <a:r>
              <a:rPr lang="es-ES" dirty="0">
                <a:effectLst/>
                <a:latin typeface="+mj-lt"/>
              </a:rPr>
              <a:t>Oración</a:t>
            </a:r>
            <a:endParaRPr lang="en-US" dirty="0">
              <a:effectLst/>
              <a:latin typeface="+mj-lt"/>
            </a:endParaRPr>
          </a:p>
          <a:p>
            <a:pPr lvl="0"/>
            <a:r>
              <a:rPr lang="es-ES" dirty="0">
                <a:effectLst/>
                <a:latin typeface="+mj-lt"/>
              </a:rPr>
              <a:t>Sufrimiento; nos lleva a depender de Dios y no en nosotros mismos 2Cor.4:7-8</a:t>
            </a:r>
            <a:endParaRPr lang="en-US" dirty="0">
              <a:effectLst/>
              <a:latin typeface="+mj-lt"/>
            </a:endParaRPr>
          </a:p>
          <a:p>
            <a:r>
              <a:rPr lang="en-US" b="1" dirty="0" err="1" smtClean="0">
                <a:latin typeface="+mj-lt"/>
              </a:rPr>
              <a:t>Cuerpo</a:t>
            </a:r>
            <a:r>
              <a:rPr lang="en-US" b="1" dirty="0" smtClean="0">
                <a:latin typeface="+mj-lt"/>
              </a:rPr>
              <a:t> de Cristo</a:t>
            </a:r>
            <a:endParaRPr lang="en-US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240867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Santificaci</a:t>
            </a:r>
            <a:r>
              <a:rPr lang="en-US" dirty="0" err="1" smtClean="0"/>
              <a:t>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175" y="2134346"/>
            <a:ext cx="7612064" cy="418203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4" name="Group 1"/>
          <p:cNvGrpSpPr>
            <a:grpSpLocks/>
          </p:cNvGrpSpPr>
          <p:nvPr/>
        </p:nvGrpSpPr>
        <p:grpSpPr bwMode="auto">
          <a:xfrm>
            <a:off x="190500" y="879024"/>
            <a:ext cx="8538010" cy="5073673"/>
            <a:chOff x="1161" y="9925"/>
            <a:chExt cx="8754" cy="3617"/>
          </a:xfrm>
        </p:grpSpPr>
        <p:sp>
          <p:nvSpPr>
            <p:cNvPr id="5" name="AutoShape 2"/>
            <p:cNvSpPr>
              <a:spLocks noChangeArrowheads="1"/>
            </p:cNvSpPr>
            <p:nvPr/>
          </p:nvSpPr>
          <p:spPr bwMode="auto">
            <a:xfrm>
              <a:off x="8217" y="9925"/>
              <a:ext cx="477" cy="720"/>
            </a:xfrm>
            <a:prstGeom prst="upArrow">
              <a:avLst>
                <a:gd name="adj1" fmla="val 50000"/>
                <a:gd name="adj2" fmla="val 37736"/>
              </a:avLst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Rectangle 3"/>
            <p:cNvSpPr>
              <a:spLocks noChangeArrowheads="1"/>
            </p:cNvSpPr>
            <p:nvPr/>
          </p:nvSpPr>
          <p:spPr bwMode="auto">
            <a:xfrm>
              <a:off x="2169" y="10912"/>
              <a:ext cx="1692" cy="1440"/>
            </a:xfrm>
            <a:prstGeom prst="rect">
              <a:avLst/>
            </a:prstGeom>
            <a:solidFill>
              <a:srgbClr val="99336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Oval 4"/>
            <p:cNvSpPr>
              <a:spLocks noChangeArrowheads="1"/>
            </p:cNvSpPr>
            <p:nvPr/>
          </p:nvSpPr>
          <p:spPr bwMode="auto">
            <a:xfrm>
              <a:off x="2241" y="11056"/>
              <a:ext cx="1620" cy="100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Espíritu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4617" y="11056"/>
              <a:ext cx="1440" cy="14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Oval 6" descr="Granito"/>
            <p:cNvSpPr>
              <a:spLocks noChangeArrowheads="1"/>
            </p:cNvSpPr>
            <p:nvPr/>
          </p:nvSpPr>
          <p:spPr bwMode="auto">
            <a:xfrm>
              <a:off x="4761" y="11200"/>
              <a:ext cx="1008" cy="1008"/>
            </a:xfrm>
            <a:prstGeom prst="ellipse">
              <a:avLst/>
            </a:prstGeom>
            <a:blipFill dpi="0" rotWithShape="0">
              <a:blip r:embed="rId2"/>
              <a:srcRect/>
              <a:tile tx="0" ty="0" sx="100000" sy="100000" flip="none" algn="tl"/>
            </a:blip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Oval 7"/>
            <p:cNvSpPr>
              <a:spLocks noChangeArrowheads="1"/>
            </p:cNvSpPr>
            <p:nvPr/>
          </p:nvSpPr>
          <p:spPr bwMode="auto">
            <a:xfrm>
              <a:off x="7821" y="10876"/>
              <a:ext cx="1152" cy="144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8"/>
            <p:cNvSpPr>
              <a:spLocks noChangeShapeType="1"/>
            </p:cNvSpPr>
            <p:nvPr/>
          </p:nvSpPr>
          <p:spPr bwMode="auto">
            <a:xfrm>
              <a:off x="5337" y="11056"/>
              <a:ext cx="0" cy="14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9"/>
            <p:cNvSpPr>
              <a:spLocks noChangeShapeType="1"/>
            </p:cNvSpPr>
            <p:nvPr/>
          </p:nvSpPr>
          <p:spPr bwMode="auto">
            <a:xfrm>
              <a:off x="5337" y="12208"/>
              <a:ext cx="144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AutoShape 10"/>
            <p:cNvSpPr>
              <a:spLocks noChangeArrowheads="1"/>
            </p:cNvSpPr>
            <p:nvPr/>
          </p:nvSpPr>
          <p:spPr bwMode="auto">
            <a:xfrm flipH="1">
              <a:off x="5337" y="10480"/>
              <a:ext cx="288" cy="576"/>
            </a:xfrm>
            <a:prstGeom prst="lightningBol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AutoShape 11"/>
            <p:cNvSpPr>
              <a:spLocks noChangeArrowheads="1"/>
            </p:cNvSpPr>
            <p:nvPr/>
          </p:nvSpPr>
          <p:spPr bwMode="auto">
            <a:xfrm flipH="1">
              <a:off x="8550" y="10532"/>
              <a:ext cx="288" cy="576"/>
            </a:xfrm>
            <a:prstGeom prst="lightningBol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AutoShape 12"/>
            <p:cNvSpPr>
              <a:spLocks noChangeArrowheads="1"/>
            </p:cNvSpPr>
            <p:nvPr/>
          </p:nvSpPr>
          <p:spPr bwMode="auto">
            <a:xfrm>
              <a:off x="7641" y="10876"/>
              <a:ext cx="1440" cy="1440"/>
            </a:xfrm>
            <a:prstGeom prst="bracketPair">
              <a:avLst>
                <a:gd name="adj" fmla="val 16667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Text Box 13"/>
            <p:cNvSpPr txBox="1">
              <a:spLocks noChangeArrowheads="1"/>
            </p:cNvSpPr>
            <p:nvPr/>
          </p:nvSpPr>
          <p:spPr bwMode="auto">
            <a:xfrm>
              <a:off x="5661" y="10366"/>
              <a:ext cx="2320" cy="51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Sufrimiento utilizado por Dios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7" name="Text Box 14"/>
            <p:cNvSpPr txBox="1">
              <a:spLocks noChangeArrowheads="1"/>
            </p:cNvSpPr>
            <p:nvPr/>
          </p:nvSpPr>
          <p:spPr bwMode="auto">
            <a:xfrm>
              <a:off x="1161" y="11920"/>
              <a:ext cx="863" cy="28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Carne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8" name="Text Box 15"/>
            <p:cNvSpPr txBox="1">
              <a:spLocks noChangeArrowheads="1"/>
            </p:cNvSpPr>
            <p:nvPr/>
          </p:nvSpPr>
          <p:spPr bwMode="auto">
            <a:xfrm>
              <a:off x="6825" y="13216"/>
              <a:ext cx="3090" cy="32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Cristo comienza a brillar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9" name="AutoShape 16"/>
            <p:cNvSpPr>
              <a:spLocks noChangeArrowheads="1"/>
            </p:cNvSpPr>
            <p:nvPr/>
          </p:nvSpPr>
          <p:spPr bwMode="auto">
            <a:xfrm flipV="1">
              <a:off x="8217" y="12640"/>
              <a:ext cx="576" cy="432"/>
            </a:xfrm>
            <a:prstGeom prst="upArrow">
              <a:avLst>
                <a:gd name="adj1" fmla="val 50000"/>
                <a:gd name="adj2" fmla="val 25000"/>
              </a:avLst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993662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4" y="79468"/>
            <a:ext cx="8251826" cy="1417638"/>
          </a:xfrm>
        </p:spPr>
        <p:txBody>
          <a:bodyPr/>
          <a:lstStyle/>
          <a:p>
            <a:r>
              <a:rPr lang="en-US" dirty="0" smtClean="0"/>
              <a:t>¡La </a:t>
            </a:r>
            <a:r>
              <a:rPr lang="en-US" dirty="0" err="1" smtClean="0"/>
              <a:t>pr</a:t>
            </a:r>
            <a:r>
              <a:rPr lang="en-US" dirty="0" err="1" smtClean="0"/>
              <a:t>áctica</a:t>
            </a:r>
            <a:r>
              <a:rPr lang="en-US" dirty="0" smtClean="0"/>
              <a:t> </a:t>
            </a:r>
            <a:r>
              <a:rPr lang="en-US" dirty="0" err="1" smtClean="0"/>
              <a:t>hace</a:t>
            </a:r>
            <a:r>
              <a:rPr lang="en-US" dirty="0" smtClean="0"/>
              <a:t> al maestro!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se </a:t>
            </a:r>
            <a:r>
              <a:rPr lang="en-US" dirty="0" err="1" smtClean="0"/>
              <a:t>olviden</a:t>
            </a:r>
            <a:r>
              <a:rPr lang="en-US" dirty="0" smtClean="0"/>
              <a:t> de la </a:t>
            </a:r>
            <a:r>
              <a:rPr lang="en-US" dirty="0" err="1" smtClean="0"/>
              <a:t>tarea</a:t>
            </a:r>
            <a:r>
              <a:rPr lang="en-US" dirty="0" smtClean="0"/>
              <a:t>! </a:t>
            </a:r>
          </a:p>
          <a:p>
            <a:endParaRPr lang="en-US" dirty="0"/>
          </a:p>
          <a:p>
            <a:r>
              <a:rPr lang="en-US" dirty="0" err="1" smtClean="0"/>
              <a:t>Reunirse</a:t>
            </a:r>
            <a:r>
              <a:rPr lang="en-US" dirty="0" smtClean="0"/>
              <a:t> con </a:t>
            </a:r>
            <a:r>
              <a:rPr lang="en-US" dirty="0" err="1" smtClean="0"/>
              <a:t>otra</a:t>
            </a:r>
            <a:r>
              <a:rPr lang="en-US" dirty="0" smtClean="0"/>
              <a:t> persona (ideal del </a:t>
            </a:r>
            <a:r>
              <a:rPr lang="en-US" dirty="0" err="1" smtClean="0"/>
              <a:t>mismo</a:t>
            </a:r>
            <a:r>
              <a:rPr lang="en-US" dirty="0" smtClean="0"/>
              <a:t> </a:t>
            </a:r>
            <a:r>
              <a:rPr lang="en-US" dirty="0" err="1" smtClean="0"/>
              <a:t>g</a:t>
            </a:r>
            <a:r>
              <a:rPr lang="en-US" dirty="0" err="1" smtClean="0"/>
              <a:t>énero</a:t>
            </a:r>
            <a:r>
              <a:rPr lang="en-US" dirty="0" smtClean="0"/>
              <a:t>)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estudiar</a:t>
            </a:r>
            <a:r>
              <a:rPr lang="en-US" dirty="0" smtClean="0"/>
              <a:t> “</a:t>
            </a:r>
            <a:r>
              <a:rPr lang="en-US" dirty="0" err="1" smtClean="0"/>
              <a:t>Cuatro</a:t>
            </a:r>
            <a:r>
              <a:rPr lang="en-US" dirty="0" smtClean="0"/>
              <a:t> </a:t>
            </a:r>
            <a:r>
              <a:rPr lang="en-US" dirty="0" err="1" smtClean="0"/>
              <a:t>formas</a:t>
            </a:r>
            <a:r>
              <a:rPr lang="en-US" dirty="0" smtClean="0"/>
              <a:t> de </a:t>
            </a:r>
            <a:r>
              <a:rPr lang="en-US" dirty="0" err="1" smtClean="0"/>
              <a:t>crecimiento</a:t>
            </a:r>
            <a:r>
              <a:rPr lang="en-US" dirty="0" smtClean="0"/>
              <a:t>”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vez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semana</a:t>
            </a:r>
            <a:r>
              <a:rPr lang="en-US" dirty="0" smtClean="0"/>
              <a:t>, </a:t>
            </a:r>
            <a:r>
              <a:rPr lang="en-US" dirty="0" err="1" smtClean="0"/>
              <a:t>durante</a:t>
            </a:r>
            <a:r>
              <a:rPr lang="en-US" dirty="0" smtClean="0"/>
              <a:t> 1-2 </a:t>
            </a:r>
            <a:r>
              <a:rPr lang="en-US" dirty="0" err="1" smtClean="0"/>
              <a:t>horas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6804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464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5866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666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/>
            </a:r>
            <a:br>
              <a:rPr lang="en-US" dirty="0" smtClean="0"/>
            </a:br>
            <a:r>
              <a:rPr lang="es-ES" b="1" dirty="0">
                <a:effectLst/>
              </a:rPr>
              <a:t>¿Cuándo ocurre?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175" y="1698626"/>
            <a:ext cx="7981950" cy="515937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ES" dirty="0" smtClean="0">
                <a:effectLst/>
              </a:rPr>
              <a:t>Se </a:t>
            </a:r>
            <a:r>
              <a:rPr lang="es-ES" dirty="0">
                <a:effectLst/>
              </a:rPr>
              <a:t>refiere a ambos, ya sea un </a:t>
            </a:r>
            <a:endParaRPr lang="en-US" dirty="0">
              <a:effectLst/>
            </a:endParaRPr>
          </a:p>
          <a:p>
            <a:pPr lvl="0"/>
            <a:r>
              <a:rPr lang="es-ES" i="1" dirty="0">
                <a:effectLst/>
              </a:rPr>
              <a:t>Es un Hecho Cumplido</a:t>
            </a:r>
            <a:r>
              <a:rPr lang="es-ES" dirty="0">
                <a:effectLst/>
              </a:rPr>
              <a:t>: </a:t>
            </a:r>
            <a:r>
              <a:rPr lang="es-ES" u="sng" dirty="0">
                <a:effectLst/>
              </a:rPr>
              <a:t>Posición en Cristo</a:t>
            </a:r>
            <a:r>
              <a:rPr lang="es-ES" dirty="0">
                <a:effectLst/>
              </a:rPr>
              <a:t>: Es verdadera en cada creyente, ya está ocurriendo, está siendo santificado, ya es verdad &gt;&gt; somos una nueva criatura</a:t>
            </a:r>
            <a:r>
              <a:rPr lang="es-ES" dirty="0" smtClean="0">
                <a:effectLst/>
              </a:rPr>
              <a:t>.</a:t>
            </a:r>
            <a:r>
              <a:rPr lang="es-MX" b="1" dirty="0" smtClean="0">
                <a:effectLst/>
              </a:rPr>
              <a:t>                      1Cor. 6: 9</a:t>
            </a:r>
            <a:r>
              <a:rPr lang="es-MX" b="1" dirty="0">
                <a:effectLst/>
              </a:rPr>
              <a:t>-11; </a:t>
            </a:r>
            <a:r>
              <a:rPr lang="es-MX" b="1" dirty="0" smtClean="0">
                <a:effectLst/>
              </a:rPr>
              <a:t>Hebreos 10</a:t>
            </a:r>
            <a:r>
              <a:rPr lang="es-MX" b="1">
                <a:effectLst/>
              </a:rPr>
              <a:t>:</a:t>
            </a:r>
            <a:r>
              <a:rPr lang="es-MX" b="1" smtClean="0">
                <a:effectLst/>
              </a:rPr>
              <a:t>12-25</a:t>
            </a:r>
            <a:r>
              <a:rPr lang="es-ES" dirty="0">
                <a:effectLst/>
              </a:rPr>
              <a:t> </a:t>
            </a:r>
            <a:endParaRPr lang="en-US" dirty="0">
              <a:effectLst/>
            </a:endParaRPr>
          </a:p>
          <a:p>
            <a:pPr lvl="0"/>
            <a:r>
              <a:rPr lang="es-ES" i="1" dirty="0">
                <a:effectLst/>
              </a:rPr>
              <a:t>Es un Hecho Por Cumplirse</a:t>
            </a:r>
            <a:r>
              <a:rPr lang="es-ES" dirty="0">
                <a:effectLst/>
              </a:rPr>
              <a:t>. </a:t>
            </a:r>
            <a:r>
              <a:rPr lang="es-ES" u="sng" dirty="0">
                <a:effectLst/>
              </a:rPr>
              <a:t>Condición de cambio (proceso).</a:t>
            </a:r>
            <a:r>
              <a:rPr lang="es-ES" dirty="0">
                <a:effectLst/>
              </a:rPr>
              <a:t>  “Aún no ha sucedido”... Dios está aún </a:t>
            </a:r>
            <a:r>
              <a:rPr lang="es-ES" dirty="0" smtClean="0">
                <a:effectLst/>
              </a:rPr>
              <a:t>cambiando </a:t>
            </a:r>
            <a:r>
              <a:rPr lang="es-ES" dirty="0">
                <a:effectLst/>
              </a:rPr>
              <a:t>nuestra situación, nuestra vida, estamos aún en transformación. </a:t>
            </a:r>
            <a:r>
              <a:rPr lang="es-ES" dirty="0" smtClean="0">
                <a:effectLst/>
              </a:rPr>
              <a:t>Santificaci</a:t>
            </a:r>
            <a:r>
              <a:rPr lang="es-ES" dirty="0" smtClean="0">
                <a:effectLst/>
              </a:rPr>
              <a:t>ón completa</a:t>
            </a:r>
            <a:r>
              <a:rPr lang="es-ES" dirty="0" smtClean="0">
                <a:effectLst/>
              </a:rPr>
              <a:t> cuando </a:t>
            </a:r>
            <a:r>
              <a:rPr lang="es-ES" dirty="0">
                <a:effectLst/>
              </a:rPr>
              <a:t>Cristo </a:t>
            </a:r>
            <a:r>
              <a:rPr lang="es-ES" dirty="0" smtClean="0">
                <a:effectLst/>
              </a:rPr>
              <a:t>venga o cuando nos muramos.  </a:t>
            </a:r>
            <a:r>
              <a:rPr lang="es-ES" dirty="0">
                <a:effectLst/>
              </a:rPr>
              <a:t>1Tes.5:23</a:t>
            </a:r>
            <a:endParaRPr lang="en-US" dirty="0">
              <a:effectLst/>
            </a:endParaRPr>
          </a:p>
          <a:p>
            <a:r>
              <a:rPr lang="es-ES" dirty="0">
                <a:effectLst/>
              </a:rPr>
              <a:t>(Ocurre también una “crisis en la santificación”, </a:t>
            </a:r>
            <a:r>
              <a:rPr lang="es-ES" dirty="0" smtClean="0">
                <a:effectLst/>
              </a:rPr>
              <a:t>sanaci</a:t>
            </a:r>
            <a:r>
              <a:rPr lang="es-ES" dirty="0" smtClean="0">
                <a:effectLst/>
              </a:rPr>
              <a:t>ón repentina sin procesos, especialmente en gente con gran daño</a:t>
            </a:r>
            <a:r>
              <a:rPr lang="es-ES" dirty="0" smtClean="0">
                <a:effectLst/>
              </a:rPr>
              <a:t>.</a:t>
            </a:r>
            <a:r>
              <a:rPr lang="es-ES" dirty="0">
                <a:effectLst/>
              </a:rPr>
              <a:t>)</a:t>
            </a:r>
            <a:endParaRPr lang="en-US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8318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Santificación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9876" y="1666876"/>
            <a:ext cx="8636000" cy="5080000"/>
          </a:xfrm>
        </p:spPr>
        <p:txBody>
          <a:bodyPr>
            <a:normAutofit fontScale="85000" lnSpcReduction="10000"/>
          </a:bodyPr>
          <a:lstStyle/>
          <a:p>
            <a:pPr marL="0" lvl="0" indent="0">
              <a:buNone/>
            </a:pPr>
            <a:r>
              <a:rPr lang="es-ES" b="1" dirty="0" smtClean="0">
                <a:effectLst/>
              </a:rPr>
              <a:t>2.“</a:t>
            </a:r>
            <a:r>
              <a:rPr lang="es-ES" b="1" dirty="0">
                <a:effectLst/>
              </a:rPr>
              <a:t>Para Dios”: </a:t>
            </a:r>
            <a:endParaRPr lang="en-US" dirty="0">
              <a:effectLst/>
            </a:endParaRPr>
          </a:p>
          <a:p>
            <a:r>
              <a:rPr lang="es-ES" dirty="0">
                <a:effectLst/>
              </a:rPr>
              <a:t>Somos santificados para tener una relación con Dios.  Efesios 1:13-</a:t>
            </a:r>
            <a:r>
              <a:rPr lang="es-ES" dirty="0" smtClean="0">
                <a:effectLst/>
              </a:rPr>
              <a:t>14</a:t>
            </a:r>
            <a:endParaRPr lang="en-US" dirty="0">
              <a:effectLst/>
            </a:endParaRPr>
          </a:p>
          <a:p>
            <a:pPr marL="0" indent="0">
              <a:buNone/>
            </a:pPr>
            <a:r>
              <a:rPr lang="es-ES" b="1" dirty="0" smtClean="0">
                <a:effectLst/>
              </a:rPr>
              <a:t>3.“</a:t>
            </a:r>
            <a:r>
              <a:rPr lang="es-ES" b="1" dirty="0">
                <a:effectLst/>
              </a:rPr>
              <a:t>Para un propósito”: </a:t>
            </a:r>
            <a:endParaRPr lang="en-US" dirty="0">
              <a:effectLst/>
            </a:endParaRPr>
          </a:p>
          <a:p>
            <a:pPr marL="0" indent="0">
              <a:buNone/>
            </a:pPr>
            <a:r>
              <a:rPr lang="es-ES" dirty="0">
                <a:effectLst/>
              </a:rPr>
              <a:t>¿Por qué quiere Dios santificarnos? </a:t>
            </a:r>
            <a:endParaRPr lang="es-ES" dirty="0" smtClean="0">
              <a:effectLst/>
            </a:endParaRPr>
          </a:p>
          <a:p>
            <a:pPr marL="0" indent="0">
              <a:buNone/>
            </a:pPr>
            <a:r>
              <a:rPr lang="es-ES" dirty="0" smtClean="0">
                <a:effectLst/>
              </a:rPr>
              <a:t>Porque </a:t>
            </a:r>
            <a:r>
              <a:rPr lang="es-ES" dirty="0">
                <a:effectLst/>
              </a:rPr>
              <a:t>existe </a:t>
            </a:r>
            <a:r>
              <a:rPr lang="es-ES" dirty="0" smtClean="0">
                <a:effectLst/>
              </a:rPr>
              <a:t>un </a:t>
            </a:r>
            <a:r>
              <a:rPr lang="es-ES" dirty="0">
                <a:effectLst/>
              </a:rPr>
              <a:t>objetivo dirigido hacia afuera de amor y vida.  No es sólo para que seamos mejores personas, realmente él está  cumpliendo su plan y eso es atraer más gente,  ser la luz (Mat.5:14-16), la luz del mundo.    </a:t>
            </a:r>
            <a:endParaRPr lang="en-US" dirty="0">
              <a:effectLst/>
            </a:endParaRPr>
          </a:p>
          <a:p>
            <a:pPr marL="0" indent="0">
              <a:buNone/>
            </a:pPr>
            <a:r>
              <a:rPr lang="es-ES" dirty="0">
                <a:effectLst/>
              </a:rPr>
              <a:t>No se trata de ser “santos” y excluirnos del mundo, sino más bien ser la luz, con ministerios, y dirigir ese amor a los no cristianos para que puedan ser influidos.  1Ped. 2:9; 1Tes</a:t>
            </a:r>
            <a:r>
              <a:rPr lang="es-ES" dirty="0" smtClean="0">
                <a:effectLst/>
              </a:rPr>
              <a:t>. 3</a:t>
            </a:r>
            <a:r>
              <a:rPr lang="es-ES" dirty="0">
                <a:effectLst/>
              </a:rPr>
              <a:t>:12-13.  </a:t>
            </a:r>
            <a:endParaRPr lang="en-US" dirty="0">
              <a:effectLst/>
            </a:endParaRPr>
          </a:p>
          <a:p>
            <a:pPr marL="0" indent="0">
              <a:buNone/>
            </a:pPr>
            <a:r>
              <a:rPr lang="es-ES" dirty="0">
                <a:effectLst/>
              </a:rPr>
              <a:t>Debemos vivir por gracia y dependiendo del Espíritu Santo; y no seguir reglas para ser buenos cristianos</a:t>
            </a:r>
            <a:r>
              <a:rPr lang="es-ES" dirty="0" smtClean="0">
                <a:effectLst/>
              </a:rPr>
              <a:t>.</a:t>
            </a:r>
            <a:r>
              <a:rPr lang="es-ES" dirty="0">
                <a:effectLst/>
              </a:rPr>
              <a:t> </a:t>
            </a:r>
            <a:endParaRPr lang="en-US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483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effectLst/>
              </a:rPr>
              <a:t>Identificaci</a:t>
            </a:r>
            <a:r>
              <a:rPr lang="es-ES" dirty="0" smtClean="0">
                <a:effectLst/>
              </a:rPr>
              <a:t>ón de verdades </a:t>
            </a:r>
            <a:r>
              <a:rPr lang="es-ES" dirty="0" smtClean="0">
                <a:effectLst/>
              </a:rPr>
              <a:t>Hebreos </a:t>
            </a:r>
            <a:r>
              <a:rPr lang="es-ES" dirty="0">
                <a:effectLst/>
              </a:rPr>
              <a:t>5:12-</a:t>
            </a:r>
            <a:r>
              <a:rPr lang="es-ES" dirty="0" smtClean="0">
                <a:effectLst/>
              </a:rPr>
              <a:t>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125" y="1793876"/>
            <a:ext cx="8012114" cy="445900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ES" i="1" dirty="0">
                <a:effectLst/>
              </a:rPr>
              <a:t>“¿Quién soy yo?”.</a:t>
            </a:r>
            <a:r>
              <a:rPr lang="es-ES" dirty="0">
                <a:effectLst/>
              </a:rPr>
              <a:t>  </a:t>
            </a:r>
            <a:endParaRPr lang="en-US" dirty="0">
              <a:effectLst/>
            </a:endParaRPr>
          </a:p>
          <a:p>
            <a:r>
              <a:rPr lang="es-ES" dirty="0">
                <a:effectLst/>
              </a:rPr>
              <a:t>Debemos establecer nuestra identidad no por las cosas que hacemos sino identificarnos con Cristo.  </a:t>
            </a:r>
            <a:r>
              <a:rPr lang="es-ES" dirty="0" smtClean="0">
                <a:effectLst/>
              </a:rPr>
              <a:t>                     Romanos </a:t>
            </a:r>
            <a:r>
              <a:rPr lang="es-ES" dirty="0">
                <a:effectLst/>
              </a:rPr>
              <a:t>5:12-19</a:t>
            </a:r>
            <a:endParaRPr lang="en-US" dirty="0">
              <a:effectLst/>
            </a:endParaRPr>
          </a:p>
          <a:p>
            <a:pPr marL="0" indent="0">
              <a:buNone/>
            </a:pPr>
            <a:endParaRPr lang="en-US" dirty="0">
              <a:effectLst/>
            </a:endParaRPr>
          </a:p>
          <a:p>
            <a:pPr lvl="0"/>
            <a:r>
              <a:rPr lang="es-ES" b="1" dirty="0">
                <a:effectLst/>
              </a:rPr>
              <a:t>¿Por qué pecamos?</a:t>
            </a:r>
            <a:r>
              <a:rPr lang="es-ES" dirty="0">
                <a:effectLst/>
              </a:rPr>
              <a:t>  Debido a que somos pecadores, nacidos así.  Hago lo que hago porque soy lo que soy.</a:t>
            </a:r>
            <a:endParaRPr lang="en-US" dirty="0">
              <a:effectLst/>
            </a:endParaRPr>
          </a:p>
          <a:p>
            <a:pPr marL="0" indent="0">
              <a:buNone/>
            </a:pPr>
            <a:endParaRPr lang="en-US" dirty="0">
              <a:effectLst/>
            </a:endParaRPr>
          </a:p>
          <a:p>
            <a:pPr lvl="0"/>
            <a:r>
              <a:rPr lang="es-ES" b="1" dirty="0">
                <a:effectLst/>
              </a:rPr>
              <a:t>¿Cómo llegamos a ser pecadores?</a:t>
            </a:r>
            <a:r>
              <a:rPr lang="es-ES" dirty="0">
                <a:effectLst/>
              </a:rPr>
              <a:t>  Lo heredamos y no tenemos control sobre este hecho.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466460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4" y="79468"/>
            <a:ext cx="8013701" cy="1991378"/>
          </a:xfrm>
        </p:spPr>
        <p:txBody>
          <a:bodyPr/>
          <a:lstStyle/>
          <a:p>
            <a:r>
              <a:rPr lang="es-ES" b="1" dirty="0">
                <a:effectLst/>
              </a:rPr>
              <a:t>Principio de la Cabeza Federal o de la Herencia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174" y="2070846"/>
            <a:ext cx="7807325" cy="4469654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s-ES" b="1" dirty="0" smtClean="0">
                <a:effectLst/>
              </a:rPr>
              <a:t>Definición</a:t>
            </a:r>
            <a:endParaRPr lang="en-US" b="1" dirty="0">
              <a:effectLst/>
            </a:endParaRPr>
          </a:p>
          <a:p>
            <a:r>
              <a:rPr lang="es-ES" dirty="0" smtClean="0">
                <a:effectLst/>
              </a:rPr>
              <a:t>Está </a:t>
            </a:r>
            <a:r>
              <a:rPr lang="es-ES" dirty="0">
                <a:effectLst/>
              </a:rPr>
              <a:t>basado en el principio de la herencia.  </a:t>
            </a:r>
            <a:r>
              <a:rPr lang="es-ES" i="1" dirty="0">
                <a:effectLst/>
              </a:rPr>
              <a:t>Lo que le ocurre a nuestros antepasados nos afecta directamente a nosotros</a:t>
            </a:r>
            <a:r>
              <a:rPr lang="es-ES" dirty="0">
                <a:effectLst/>
              </a:rPr>
              <a:t>. </a:t>
            </a:r>
            <a:endParaRPr lang="es-ES" dirty="0" smtClean="0">
              <a:effectLst/>
            </a:endParaRPr>
          </a:p>
          <a:p>
            <a:r>
              <a:rPr lang="es-ES" dirty="0" smtClean="0">
                <a:effectLst/>
              </a:rPr>
              <a:t>Toda </a:t>
            </a:r>
            <a:r>
              <a:rPr lang="es-ES" dirty="0">
                <a:effectLst/>
              </a:rPr>
              <a:t>la humanidad está en Adán. Lo que fue verdadero en Adán, es verdadero para </a:t>
            </a:r>
            <a:r>
              <a:rPr lang="es-ES" dirty="0" smtClean="0">
                <a:effectLst/>
              </a:rPr>
              <a:t>todos </a:t>
            </a:r>
            <a:r>
              <a:rPr lang="es-ES" dirty="0">
                <a:effectLst/>
              </a:rPr>
              <a:t>y cada uno de nosotros.  </a:t>
            </a:r>
            <a:endParaRPr lang="en-US" dirty="0">
              <a:effectLst/>
            </a:endParaRPr>
          </a:p>
          <a:p>
            <a:endParaRPr lang="en-US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5569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750" y="1798732"/>
            <a:ext cx="8191499" cy="4948144"/>
          </a:xfrm>
        </p:spPr>
        <p:txBody>
          <a:bodyPr>
            <a:noAutofit/>
          </a:bodyPr>
          <a:lstStyle/>
          <a:p>
            <a:pPr lvl="0"/>
            <a:r>
              <a:rPr lang="es-ES" sz="2800" dirty="0">
                <a:effectLst/>
              </a:rPr>
              <a:t>Romanos 5:15 &gt;&gt; Muerte espiritual debido a que provenimos de Adán, y hubo  rebelión.</a:t>
            </a:r>
            <a:endParaRPr lang="en-US" sz="2800" dirty="0">
              <a:effectLst/>
            </a:endParaRPr>
          </a:p>
          <a:p>
            <a:pPr lvl="0"/>
            <a:r>
              <a:rPr lang="es-ES" sz="2800" dirty="0">
                <a:effectLst/>
              </a:rPr>
              <a:t>Romanos 5:17-18 &gt;&gt; Nacido bajo condenación, y  si no recibes a Cristo, serás juzgado.</a:t>
            </a:r>
            <a:endParaRPr lang="en-US" sz="2800" dirty="0">
              <a:effectLst/>
            </a:endParaRPr>
          </a:p>
          <a:p>
            <a:pPr lvl="0"/>
            <a:r>
              <a:rPr lang="es-ES" sz="2800" dirty="0">
                <a:effectLst/>
              </a:rPr>
              <a:t>Romanos 5:19&gt;&gt; “Hecho pecador”, debido a una transgresión, y no debido a nuestro medio ambiente o debido a nuestros malos genes</a:t>
            </a:r>
            <a:r>
              <a:rPr lang="es-ES" sz="2800" dirty="0" smtClean="0">
                <a:effectLst/>
              </a:rPr>
              <a:t>.</a:t>
            </a:r>
            <a:endParaRPr lang="en-US" sz="2800" dirty="0">
              <a:effectLst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5174" y="381093"/>
            <a:ext cx="7612063" cy="1417638"/>
          </a:xfrm>
        </p:spPr>
        <p:txBody>
          <a:bodyPr/>
          <a:lstStyle/>
          <a:p>
            <a:r>
              <a:rPr lang="es-ES" b="1" dirty="0">
                <a:effectLst/>
              </a:rPr>
              <a:t>Tres efectos: </a:t>
            </a:r>
            <a:r>
              <a:rPr lang="es-ES" b="1" dirty="0" smtClean="0">
                <a:effectLst/>
              </a:rPr>
              <a:t/>
            </a:r>
            <a:br>
              <a:rPr lang="es-ES" b="1" dirty="0" smtClean="0">
                <a:effectLst/>
              </a:rPr>
            </a:br>
            <a:r>
              <a:rPr lang="es-ES" b="1" dirty="0" smtClean="0">
                <a:effectLst/>
              </a:rPr>
              <a:t>Romanos </a:t>
            </a:r>
            <a:r>
              <a:rPr lang="es-ES" b="1" dirty="0">
                <a:effectLst/>
              </a:rPr>
              <a:t>5:12-19</a:t>
            </a:r>
            <a:r>
              <a:rPr lang="en-US" b="1" dirty="0">
                <a:effectLst/>
              </a:rPr>
              <a:t/>
            </a:r>
            <a:br>
              <a:rPr lang="en-US" b="1" dirty="0">
                <a:effectLst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0832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250" y="968375"/>
            <a:ext cx="8921750" cy="762000"/>
          </a:xfrm>
        </p:spPr>
        <p:txBody>
          <a:bodyPr/>
          <a:lstStyle/>
          <a:p>
            <a:pPr lvl="0"/>
            <a:r>
              <a:rPr lang="es-ES" sz="3200" b="1" dirty="0">
                <a:effectLst/>
              </a:rPr>
              <a:t>Comparación y Contraste: </a:t>
            </a:r>
            <a:r>
              <a:rPr lang="es-ES" sz="3200" b="1" dirty="0" smtClean="0">
                <a:effectLst/>
              </a:rPr>
              <a:t>Dos </a:t>
            </a:r>
            <a:r>
              <a:rPr lang="es-ES" sz="3200" b="1" dirty="0">
                <a:effectLst/>
              </a:rPr>
              <a:t>humanidades.  </a:t>
            </a:r>
            <a:r>
              <a:rPr lang="es-ES" sz="3200" b="1" dirty="0" smtClean="0">
                <a:effectLst/>
              </a:rPr>
              <a:t/>
            </a:r>
            <a:br>
              <a:rPr lang="es-ES" sz="3200" b="1" dirty="0" smtClean="0">
                <a:effectLst/>
              </a:rPr>
            </a:br>
            <a:r>
              <a:rPr lang="es-ES" sz="3200" b="1" dirty="0" smtClean="0">
                <a:effectLst/>
              </a:rPr>
              <a:t>Romanos </a:t>
            </a:r>
            <a:r>
              <a:rPr lang="es-ES" sz="3200" b="1" dirty="0">
                <a:effectLst/>
              </a:rPr>
              <a:t>5:14 </a:t>
            </a:r>
            <a:r>
              <a:rPr lang="en-US" sz="4000" b="1" dirty="0">
                <a:effectLst/>
              </a:rPr>
              <a:t/>
            </a:r>
            <a:br>
              <a:rPr lang="en-US" sz="4000" b="1" dirty="0">
                <a:effectLst/>
              </a:rPr>
            </a:br>
            <a:r>
              <a:rPr lang="es-ES" sz="4000" dirty="0">
                <a:effectLst/>
              </a:rPr>
              <a:t> </a:t>
            </a:r>
            <a:r>
              <a:rPr lang="en-US" sz="4000" dirty="0">
                <a:effectLst/>
              </a:rPr>
              <a:t/>
            </a:r>
            <a:br>
              <a:rPr lang="en-US" sz="4000" dirty="0">
                <a:effectLst/>
              </a:rPr>
            </a:br>
            <a:endParaRPr lang="en-US" sz="4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225774"/>
              </p:ext>
            </p:extLst>
          </p:nvPr>
        </p:nvGraphicFramePr>
        <p:xfrm>
          <a:off x="47624" y="1317626"/>
          <a:ext cx="9048753" cy="55403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6251"/>
                <a:gridCol w="3016251"/>
                <a:gridCol w="3016251"/>
              </a:tblGrid>
              <a:tr h="1050511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1" dirty="0">
                          <a:effectLst/>
                          <a:latin typeface="Times New Roman"/>
                          <a:ea typeface="Times New Roman"/>
                        </a:rPr>
                        <a:t>Tabla de comparación entre la Humanidad en Adán </a:t>
                      </a:r>
                      <a:endParaRPr lang="es-ES" sz="1600" b="1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1" dirty="0" smtClean="0">
                          <a:effectLst/>
                          <a:latin typeface="Times New Roman"/>
                          <a:ea typeface="Times New Roman"/>
                        </a:rPr>
                        <a:t>y </a:t>
                      </a:r>
                      <a:r>
                        <a:rPr lang="es-ES" sz="1600" b="1" dirty="0">
                          <a:effectLst/>
                          <a:latin typeface="Times New Roman"/>
                          <a:ea typeface="Times New Roman"/>
                        </a:rPr>
                        <a:t>la Humanidad en Cristo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En </a:t>
                      </a:r>
                      <a:r>
                        <a:rPr lang="en-US" sz="2000" dirty="0" err="1" smtClean="0"/>
                        <a:t>Ad</a:t>
                      </a:r>
                      <a:r>
                        <a:rPr lang="en-US" sz="2000" dirty="0" err="1" smtClean="0"/>
                        <a:t>án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En</a:t>
                      </a:r>
                      <a:r>
                        <a:rPr lang="en-US" sz="2000" baseline="0" dirty="0" smtClean="0"/>
                        <a:t> Cristo</a:t>
                      </a:r>
                      <a:endParaRPr lang="en-US" sz="2000" dirty="0"/>
                    </a:p>
                  </a:txBody>
                  <a:tcPr/>
                </a:tc>
              </a:tr>
              <a:tr h="40309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 b="1" kern="0" dirty="0">
                          <a:effectLst/>
                          <a:latin typeface="Times New Roman"/>
                          <a:cs typeface="Times New Roman"/>
                        </a:rPr>
                        <a:t>Elementos en Común</a:t>
                      </a:r>
                      <a:endParaRPr lang="en-US" sz="2000" b="1" kern="0" dirty="0"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80618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/>
                          <a:ea typeface="Times New Roman"/>
                        </a:rPr>
                        <a:t>Ambos son cabezas Federales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/>
                          <a:ea typeface="Times New Roman"/>
                        </a:rPr>
                        <a:t>Cabeza Federal de la Humanidad Caída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/>
                          <a:ea typeface="Times New Roman"/>
                        </a:rPr>
                        <a:t>Cabeza Federal de la Humanidad Redimida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80618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/>
                          <a:ea typeface="Times New Roman"/>
                        </a:rPr>
                        <a:t>Nos afecta a parte de nuestras obras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/>
                          <a:ea typeface="Times New Roman"/>
                        </a:rPr>
                        <a:t>Por Adán entró el pecado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/>
                          <a:ea typeface="Times New Roman"/>
                        </a:rPr>
                        <a:t>Por Cristo tenemos justicia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45423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 b="1" kern="0" dirty="0">
                          <a:effectLst/>
                          <a:latin typeface="Times New Roman"/>
                          <a:cs typeface="Times New Roman"/>
                        </a:rPr>
                        <a:t>Elementos en Contraste</a:t>
                      </a:r>
                      <a:endParaRPr lang="en-US" sz="2000" b="1" kern="0" dirty="0"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 b="1">
                          <a:effectLst/>
                          <a:latin typeface="Times New Roman"/>
                          <a:ea typeface="Times New Roman"/>
                        </a:rPr>
                        <a:t>En Adán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 b="1" dirty="0">
                          <a:effectLst/>
                          <a:latin typeface="Times New Roman"/>
                          <a:ea typeface="Times New Roman"/>
                        </a:rPr>
                        <a:t>En Cristo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67338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/>
                          <a:ea typeface="Times New Roman"/>
                        </a:rPr>
                        <a:t>Romanos 5:15,17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Times New Roman"/>
                          <a:ea typeface="Times New Roman"/>
                        </a:rPr>
                        <a:t>Obtenemos la Muerte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Times New Roman"/>
                          <a:ea typeface="Times New Roman"/>
                        </a:rPr>
                        <a:t>Obtenemos la Vida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67338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Times New Roman"/>
                          <a:ea typeface="Times New Roman"/>
                        </a:rPr>
                        <a:t>Romanos 5:16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Times New Roman"/>
                          <a:ea typeface="Times New Roman"/>
                        </a:rPr>
                        <a:t>Esperamos Juicio de Dios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/>
                          <a:ea typeface="Times New Roman"/>
                        </a:rPr>
                        <a:t>Esperamos la Justificación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67338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/>
                          <a:ea typeface="Times New Roman"/>
                        </a:rPr>
                        <a:t>Romanos 5:19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/>
                          <a:ea typeface="Times New Roman"/>
                        </a:rPr>
                        <a:t>Identidad de Pecadores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/>
                          <a:ea typeface="Times New Roman"/>
                        </a:rPr>
                        <a:t>Identidad de Justos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 rot="20557947">
            <a:off x="37244" y="3039130"/>
            <a:ext cx="9083947" cy="1754327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s-ES" sz="3600" b="1" dirty="0">
                <a:ln>
                  <a:prstDash val="solid"/>
                </a:ln>
                <a:solidFill>
                  <a:srgbClr val="00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Existe una tensión, en la vida cristiana </a:t>
            </a:r>
            <a:r>
              <a:rPr lang="es-ES" sz="3600" b="1" dirty="0" smtClean="0">
                <a:ln>
                  <a:prstDash val="solid"/>
                </a:ln>
                <a:solidFill>
                  <a:srgbClr val="00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, </a:t>
            </a:r>
            <a:r>
              <a:rPr lang="es-ES" sz="3600" b="1" dirty="0">
                <a:ln>
                  <a:prstDash val="solid"/>
                </a:ln>
                <a:solidFill>
                  <a:srgbClr val="00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una guerra entre las dos humanidades. </a:t>
            </a:r>
            <a:r>
              <a:rPr lang="es-ES" sz="3600" b="1" dirty="0" smtClean="0">
                <a:ln>
                  <a:prstDash val="solid"/>
                </a:ln>
                <a:solidFill>
                  <a:srgbClr val="00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Gálatas </a:t>
            </a:r>
            <a:r>
              <a:rPr lang="es-ES" sz="3600" b="1" dirty="0">
                <a:ln>
                  <a:prstDash val="solid"/>
                </a:ln>
                <a:solidFill>
                  <a:srgbClr val="00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5:17</a:t>
            </a:r>
            <a:endParaRPr lang="en-US" sz="3600" b="1" dirty="0">
              <a:ln>
                <a:prstDash val="solid"/>
              </a:ln>
              <a:solidFill>
                <a:srgbClr val="000000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034686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Elecci</a:t>
            </a:r>
            <a:r>
              <a:rPr lang="en-US" dirty="0" err="1" smtClean="0"/>
              <a:t>ón</a:t>
            </a:r>
            <a:r>
              <a:rPr lang="en-US" dirty="0" smtClean="0"/>
              <a:t> en Cristo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s-ES" b="1" dirty="0">
                <a:effectLst/>
              </a:rPr>
              <a:t>¿Cómo recibimos su NUEVA naturaleza?</a:t>
            </a:r>
            <a:endParaRPr lang="en-US" b="1" dirty="0">
              <a:effectLst/>
            </a:endParaRPr>
          </a:p>
          <a:p>
            <a:pPr marL="0" indent="0">
              <a:buNone/>
            </a:pPr>
            <a:endParaRPr lang="en-US" dirty="0">
              <a:effectLst/>
            </a:endParaRPr>
          </a:p>
          <a:p>
            <a:pPr lvl="0"/>
            <a:r>
              <a:rPr lang="es-ES" dirty="0">
                <a:effectLst/>
              </a:rPr>
              <a:t>Romanos 5:17  Recibimos abundancia de la gracia.  Tenemos una elección en Cristo, y no en Adán.</a:t>
            </a:r>
            <a:endParaRPr lang="en-US" dirty="0">
              <a:effectLst/>
            </a:endParaRPr>
          </a:p>
          <a:p>
            <a:pPr lvl="0"/>
            <a:r>
              <a:rPr lang="es-ES" dirty="0">
                <a:effectLst/>
              </a:rPr>
              <a:t>Juan 1:12    Recibir y creer en su nombre.</a:t>
            </a:r>
            <a:endParaRPr lang="en-US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7910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Habitat">
  <a:themeElements>
    <a:clrScheme name="Habitat">
      <a:dk1>
        <a:sysClr val="windowText" lastClr="000000"/>
      </a:dk1>
      <a:lt1>
        <a:sysClr val="window" lastClr="FFFFFF"/>
      </a:lt1>
      <a:dk2>
        <a:srgbClr val="194431"/>
      </a:dk2>
      <a:lt2>
        <a:srgbClr val="F0E6C3"/>
      </a:lt2>
      <a:accent1>
        <a:srgbClr val="F8C000"/>
      </a:accent1>
      <a:accent2>
        <a:srgbClr val="F88600"/>
      </a:accent2>
      <a:accent3>
        <a:srgbClr val="F83500"/>
      </a:accent3>
      <a:accent4>
        <a:srgbClr val="8B723D"/>
      </a:accent4>
      <a:accent5>
        <a:srgbClr val="818B3D"/>
      </a:accent5>
      <a:accent6>
        <a:srgbClr val="586215"/>
      </a:accent6>
      <a:hlink>
        <a:srgbClr val="FF621D"/>
      </a:hlink>
      <a:folHlink>
        <a:srgbClr val="F3D260"/>
      </a:folHlink>
    </a:clrScheme>
    <a:fontScheme name="Habitat">
      <a:majorFont>
        <a:latin typeface="Book Antiqua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Book Antiqua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Habitat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30000"/>
              </a:schemeClr>
              <a:schemeClr val="phClr">
                <a:satMod val="275000"/>
              </a:schemeClr>
            </a:duotone>
          </a:blip>
          <a:tile tx="0" ty="0" sx="40000" sy="4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40000"/>
                <a:satMod val="130000"/>
              </a:schemeClr>
              <a:schemeClr val="phClr">
                <a:satMod val="275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0000"/>
              <a:satMod val="105000"/>
            </a:schemeClr>
          </a:solidFill>
          <a:prstDash val="solid"/>
        </a:ln>
        <a:ln w="25400" cap="flat" cmpd="sng" algn="ctr">
          <a:solidFill>
            <a:schemeClr val="phClr">
              <a:shade val="80000"/>
            </a:schemeClr>
          </a:solidFill>
          <a:prstDash val="solid"/>
        </a:ln>
        <a:ln w="25400" cap="flat" cmpd="sng" algn="ctr">
          <a:solidFill>
            <a:schemeClr val="phClr">
              <a:shade val="7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r="4200000" sx="105000" sy="105000" algn="t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76200" dist="25400" dir="13200000">
              <a:srgbClr val="000000">
                <a:alpha val="80000"/>
              </a:srgbClr>
            </a:innerShdw>
          </a:effectLst>
          <a:scene3d>
            <a:camera prst="orthographicFront">
              <a:rot lat="0" lon="0" rev="0"/>
            </a:camera>
            <a:lightRig rig="balanced" dir="t">
              <a:rot lat="0" lon="0" rev="19800000"/>
            </a:lightRig>
          </a:scene3d>
          <a:sp3d prstMaterial="softEdge">
            <a:bevelT w="0" h="0"/>
          </a:sp3d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Habitat.thmx</Template>
  <TotalTime>2611</TotalTime>
  <Words>1595</Words>
  <Application>Microsoft Macintosh PowerPoint</Application>
  <PresentationFormat>On-screen Show (4:3)</PresentationFormat>
  <Paragraphs>135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Habitat</vt:lpstr>
      <vt:lpstr>SANTIFICACIÓN</vt:lpstr>
      <vt:lpstr>Santificación</vt:lpstr>
      <vt:lpstr> ¿Cuándo ocurre? </vt:lpstr>
      <vt:lpstr>Santificación</vt:lpstr>
      <vt:lpstr>Identificación de verdades Hebreos 5:12-14</vt:lpstr>
      <vt:lpstr>Principio de la Cabeza Federal o de la Herencia </vt:lpstr>
      <vt:lpstr>Tres efectos:  Romanos 5:12-19 </vt:lpstr>
      <vt:lpstr>Comparación y Contraste: Dos humanidades.   Romanos 5:14    </vt:lpstr>
      <vt:lpstr>Elección en Cristo</vt:lpstr>
      <vt:lpstr>¿Cómo actuamos basado en lo que es verdad  sobre nosotros? </vt:lpstr>
      <vt:lpstr> La fórmula de Pablo:   Romanos 6:1-13   </vt:lpstr>
      <vt:lpstr>La fórmula de Pablo:   Romanos 6:1-13 </vt:lpstr>
      <vt:lpstr>La fórmula de Pablo:   Romanos 6:1-13 </vt:lpstr>
      <vt:lpstr>MUERTO A LA LEY    Romanos 7 </vt:lpstr>
      <vt:lpstr>MUERTO A LA LEY    Romanos 7 </vt:lpstr>
      <vt:lpstr>MUERTO A LA LEY    Romanos 7 </vt:lpstr>
      <vt:lpstr>MUERTO A LA LEY    Romanos 7 </vt:lpstr>
      <vt:lpstr>CAMINANDO EN EL ESPIRITU   Romanos 8 </vt:lpstr>
      <vt:lpstr>¿Cómo caminamos  en el Espíritu? </vt:lpstr>
      <vt:lpstr>Formas de crecimiento Espiritual:   </vt:lpstr>
      <vt:lpstr>Santificación</vt:lpstr>
      <vt:lpstr>¡La práctica hace al maestro!</vt:lpstr>
      <vt:lpstr>PowerPoint Presentation</vt:lpstr>
      <vt:lpstr>PowerPoint Presentation</vt:lpstr>
      <vt:lpstr>PowerPoint Presentation</vt:lpstr>
    </vt:vector>
  </TitlesOfParts>
  <Company>UC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SANTIFICACIÓN</dc:title>
  <dc:creator>Marie Claude Bastres</dc:creator>
  <cp:lastModifiedBy>Marie Claude Bastres</cp:lastModifiedBy>
  <cp:revision>15</cp:revision>
  <dcterms:created xsi:type="dcterms:W3CDTF">2015-06-11T18:22:55Z</dcterms:created>
  <dcterms:modified xsi:type="dcterms:W3CDTF">2015-06-13T13:54:53Z</dcterms:modified>
</cp:coreProperties>
</file>